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84" r:id="rId1"/>
    <p:sldMasterId id="2147483696" r:id="rId2"/>
    <p:sldMasterId id="2147483708" r:id="rId3"/>
  </p:sldMasterIdLst>
  <p:notesMasterIdLst>
    <p:notesMasterId r:id="rId10"/>
  </p:notesMasterIdLst>
  <p:handoutMasterIdLst>
    <p:handoutMasterId r:id="rId11"/>
  </p:handoutMasterIdLst>
  <p:sldIdLst>
    <p:sldId id="256" r:id="rId4"/>
    <p:sldId id="596" r:id="rId5"/>
    <p:sldId id="598" r:id="rId6"/>
    <p:sldId id="262" r:id="rId7"/>
    <p:sldId id="617" r:id="rId8"/>
    <p:sldId id="594" r:id="rId9"/>
  </p:sldIdLst>
  <p:sldSz cx="9144000" cy="6858000" type="screen4x3"/>
  <p:notesSz cx="6735763" cy="9866313"/>
  <p:defaultTextStyle>
    <a:defPPr>
      <a:defRPr lang="en-GB"/>
    </a:defPPr>
    <a:lvl1pPr algn="l" defTabSz="449263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pitchFamily="34" charset="0"/>
        <a:ea typeface="Microsoft YaHei" pitchFamily="34" charset="-122"/>
        <a:cs typeface="Arial" pitchFamily="34" charset="0"/>
      </a:defRPr>
    </a:lvl1pPr>
    <a:lvl2pPr marL="742950" indent="-285750" algn="l" defTabSz="449263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pitchFamily="34" charset="0"/>
        <a:ea typeface="Microsoft YaHei" pitchFamily="34" charset="-122"/>
        <a:cs typeface="Arial" pitchFamily="34" charset="0"/>
      </a:defRPr>
    </a:lvl2pPr>
    <a:lvl3pPr marL="1143000" indent="-228600" algn="l" defTabSz="449263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pitchFamily="34" charset="0"/>
        <a:ea typeface="Microsoft YaHei" pitchFamily="34" charset="-122"/>
        <a:cs typeface="Arial" pitchFamily="34" charset="0"/>
      </a:defRPr>
    </a:lvl3pPr>
    <a:lvl4pPr marL="1600200" indent="-228600" algn="l" defTabSz="449263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pitchFamily="34" charset="0"/>
        <a:ea typeface="Microsoft YaHei" pitchFamily="34" charset="-122"/>
        <a:cs typeface="Arial" pitchFamily="34" charset="0"/>
      </a:defRPr>
    </a:lvl4pPr>
    <a:lvl5pPr marL="2057400" indent="-228600" algn="l" defTabSz="449263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pitchFamily="34" charset="0"/>
        <a:ea typeface="Microsoft YaHei" pitchFamily="34" charset="-122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pitchFamily="34" charset="0"/>
        <a:ea typeface="Microsoft YaHei" pitchFamily="34" charset="-122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pitchFamily="34" charset="0"/>
        <a:ea typeface="Microsoft YaHei" pitchFamily="34" charset="-122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pitchFamily="34" charset="0"/>
        <a:ea typeface="Microsoft YaHei" pitchFamily="34" charset="-122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pitchFamily="34" charset="0"/>
        <a:ea typeface="Microsoft YaHei" pitchFamily="34" charset="-122"/>
        <a:cs typeface="Arial" pitchFamily="34" charset="0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0DCF0BD2-4BA1-4B2E-9FB8-E7C19E9D24EF}">
          <p14:sldIdLst>
            <p14:sldId id="256"/>
            <p14:sldId id="596"/>
            <p14:sldId id="598"/>
            <p14:sldId id="262"/>
            <p14:sldId id="617"/>
            <p14:sldId id="594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32">
          <p15:clr>
            <a:srgbClr val="A4A3A4"/>
          </p15:clr>
        </p15:guide>
        <p15:guide id="2" pos="2130">
          <p15:clr>
            <a:srgbClr val="A4A3A4"/>
          </p15:clr>
        </p15:guide>
        <p15:guide id="3" orient="horz" pos="3108">
          <p15:clr>
            <a:srgbClr val="A4A3A4"/>
          </p15:clr>
        </p15:guide>
        <p15:guide id="4" pos="2122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GlobalFund" initials="G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254061"/>
    <a:srgbClr val="F1C4BF"/>
    <a:srgbClr val="F50F0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159" autoAdjust="0"/>
    <p:restoredTop sz="93700" autoAdjust="0"/>
  </p:normalViewPr>
  <p:slideViewPr>
    <p:cSldViewPr>
      <p:cViewPr varScale="1">
        <p:scale>
          <a:sx n="90" d="100"/>
          <a:sy n="90" d="100"/>
        </p:scale>
        <p:origin x="2196" y="84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3132"/>
        <p:guide pos="2130"/>
        <p:guide orient="horz" pos="3108"/>
        <p:guide pos="212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2.xml"/><Relationship Id="rId15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14763" y="0"/>
            <a:ext cx="2919412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C7F8D5-A004-426D-8C4D-6B29DFDC0C95}" type="datetimeFigureOut">
              <a:rPr lang="ru-RU" smtClean="0"/>
              <a:t>08.09.2025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371013"/>
            <a:ext cx="2919413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14763" y="9371013"/>
            <a:ext cx="2919412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EBC220-E492-477F-81E7-0B1266511F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991432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AutoShape 1"/>
          <p:cNvSpPr>
            <a:spLocks noChangeArrowheads="1"/>
          </p:cNvSpPr>
          <p:nvPr/>
        </p:nvSpPr>
        <p:spPr bwMode="auto">
          <a:xfrm>
            <a:off x="1" y="0"/>
            <a:ext cx="6735763" cy="9866313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882" tIns="45441" rIns="90882" bIns="45441" anchor="ctr"/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sp>
        <p:nvSpPr>
          <p:cNvPr id="22531" name="Text Box 2"/>
          <p:cNvSpPr txBox="1">
            <a:spLocks noChangeArrowheads="1"/>
          </p:cNvSpPr>
          <p:nvPr/>
        </p:nvSpPr>
        <p:spPr bwMode="auto">
          <a:xfrm>
            <a:off x="1" y="0"/>
            <a:ext cx="2919516" cy="493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882" tIns="45441" rIns="90882" bIns="45441" anchor="ctr"/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sp>
        <p:nvSpPr>
          <p:cNvPr id="22532" name="Text Box 3"/>
          <p:cNvSpPr txBox="1">
            <a:spLocks noChangeArrowheads="1"/>
          </p:cNvSpPr>
          <p:nvPr/>
        </p:nvSpPr>
        <p:spPr bwMode="auto">
          <a:xfrm>
            <a:off x="3814667" y="0"/>
            <a:ext cx="2919516" cy="493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882" tIns="45441" rIns="90882" bIns="45441" anchor="ctr"/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sp>
        <p:nvSpPr>
          <p:cNvPr id="22533" name="Rectangle 4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889000" y="730250"/>
            <a:ext cx="4956175" cy="3716338"/>
          </a:xfrm>
          <a:prstGeom prst="rect">
            <a:avLst/>
          </a:prstGeom>
          <a:noFill/>
          <a:ln w="9360" cap="sq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2053" name="Rectangle 5"/>
          <p:cNvSpPr>
            <a:spLocks noGrp="1" noChangeArrowheads="1"/>
          </p:cNvSpPr>
          <p:nvPr>
            <p:ph type="body"/>
          </p:nvPr>
        </p:nvSpPr>
        <p:spPr bwMode="auto">
          <a:xfrm>
            <a:off x="673736" y="4686619"/>
            <a:ext cx="5386712" cy="4437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9451" tIns="46515" rIns="89451" bIns="46515" numCol="1" anchor="t" anchorCtr="0" compatLnSpc="1">
            <a:prstTxWarp prst="textNoShape">
              <a:avLst/>
            </a:prstTxWarp>
          </a:bodyPr>
          <a:lstStyle/>
          <a:p>
            <a:pPr lvl="0"/>
            <a:endParaRPr lang="ru-RU" noProof="0"/>
          </a:p>
        </p:txBody>
      </p:sp>
      <p:sp>
        <p:nvSpPr>
          <p:cNvPr id="22535" name="Text Box 6"/>
          <p:cNvSpPr txBox="1">
            <a:spLocks noChangeArrowheads="1"/>
          </p:cNvSpPr>
          <p:nvPr/>
        </p:nvSpPr>
        <p:spPr bwMode="auto">
          <a:xfrm>
            <a:off x="1" y="9371660"/>
            <a:ext cx="2919516" cy="4930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882" tIns="45441" rIns="90882" bIns="45441" anchor="ctr"/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/>
          </p:nvPr>
        </p:nvSpPr>
        <p:spPr bwMode="auto">
          <a:xfrm>
            <a:off x="3814666" y="9371659"/>
            <a:ext cx="2917935" cy="491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9451" tIns="46515" rIns="89451" bIns="46515" numCol="1" anchor="b" anchorCtr="0" compatLnSpc="1">
            <a:prstTxWarp prst="textNoShape">
              <a:avLst/>
            </a:prstTxWarp>
          </a:bodyPr>
          <a:lstStyle>
            <a:lvl1pPr algn="r">
              <a:buClrTx/>
              <a:buSzPct val="100000"/>
              <a:buFontTx/>
              <a:buNone/>
              <a:tabLst>
                <a:tab pos="0" algn="l"/>
                <a:tab pos="908822" algn="l"/>
                <a:tab pos="1817644" algn="l"/>
                <a:tab pos="2726466" algn="l"/>
                <a:tab pos="3635289" algn="l"/>
                <a:tab pos="4544111" algn="l"/>
                <a:tab pos="5452933" algn="l"/>
                <a:tab pos="6361755" algn="l"/>
                <a:tab pos="7270577" algn="l"/>
                <a:tab pos="8179399" algn="l"/>
                <a:tab pos="9088222" algn="l"/>
                <a:tab pos="9997044" algn="l"/>
              </a:tabLst>
              <a:defRPr sz="1200">
                <a:solidFill>
                  <a:srgbClr val="000000"/>
                </a:solidFill>
                <a:latin typeface="Arial" charset="0"/>
                <a:ea typeface="Microsoft YaHei" charset="-122"/>
                <a:cs typeface="+mn-cs"/>
              </a:defRPr>
            </a:lvl1pPr>
          </a:lstStyle>
          <a:p>
            <a:pPr>
              <a:defRPr/>
            </a:pPr>
            <a:fld id="{1B4A1393-A8A5-48C3-93F5-9A171197654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82395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FD12CEF-76AE-43A4-875E-EC3C3BC18170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162409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48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7DDC8C27-D63E-44C3-82A0-AFB80D8DD05C}" type="datetimeFigureOut">
              <a:rPr lang="ru-RU"/>
              <a:pPr>
                <a:defRPr/>
              </a:pPr>
              <a:t>08.09.2025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1639354F-0C30-4C88-9483-AA84883F572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90138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02027677-1C32-447B-9A51-F141B516AB9A}" type="datetimeFigureOut">
              <a:rPr lang="ru-RU"/>
              <a:pPr>
                <a:defRPr/>
              </a:pPr>
              <a:t>08.09.2025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D13AA288-0CC7-4342-82C7-587DCB41EF0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811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2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22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00D358D8-E05F-47CB-95D4-F5A913D503AA}" type="datetimeFigureOut">
              <a:rPr lang="ru-RU"/>
              <a:pPr>
                <a:defRPr/>
              </a:pPr>
              <a:t>08.09.2025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542035F1-0E85-421A-AC67-6927523FE1A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40183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263B104E-DDFB-423C-BB06-2CE9EB873B99}" type="datetimeFigureOut">
              <a:rPr lang="ru-RU"/>
              <a:pPr>
                <a:defRPr/>
              </a:pPr>
              <a:t>08.09.2025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FE41D0CD-FDF0-405B-B2C2-5252CC0F310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05561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3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3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7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3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99195171-C257-4F94-8CAA-C28292ED2B2A}" type="datetimeFigureOut">
              <a:rPr lang="ru-RU"/>
              <a:pPr>
                <a:defRPr/>
              </a:pPr>
              <a:t>08.09.2025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0F2E4BD9-A521-4F1D-81CC-8E5A09F2F31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66494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04475BCC-C92E-4B5F-8C8D-1D46C99C7336}" type="datetimeFigureOut">
              <a:rPr lang="ru-RU"/>
              <a:pPr>
                <a:defRPr/>
              </a:pPr>
              <a:t>08.09.2025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FBA08EBE-09BA-43A4-B7F1-94FFEEC94B2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4584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F6A45096-6487-41C1-B45B-E53E828D944A}" type="datetimeFigureOut">
              <a:rPr lang="ru-RU"/>
              <a:pPr>
                <a:defRPr/>
              </a:pPr>
              <a:t>08.09.2025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8D71CDF5-9C27-4F72-9660-E4B9568B043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85074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1" y="273058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6008AB1D-F131-46D5-927E-53232F459E0E}" type="datetimeFigureOut">
              <a:rPr lang="ru-RU"/>
              <a:pPr>
                <a:defRPr/>
              </a:pPr>
              <a:t>08.09.2025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95C7D139-5C56-477F-B666-3BE1DA4058B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74182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BB8459D6-43F0-4634-85DE-43A3263C2771}" type="datetimeFigureOut">
              <a:rPr lang="ru-RU"/>
              <a:pPr>
                <a:defRPr/>
              </a:pPr>
              <a:t>08.09.2025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7EC5D07D-B323-4A0E-80A2-55D8F71C70F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5629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F9D5A6D9-53FF-4332-A1CE-E165D580156B}" type="datetimeFigureOut">
              <a:rPr lang="ru-RU"/>
              <a:pPr>
                <a:defRPr/>
              </a:pPr>
              <a:t>08.09.2025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6A373459-ECEC-4739-B6B8-FDA726605EE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75415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5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5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BEF8B05F-ABD7-4973-AFBA-D8431F6CE438}" type="datetimeFigureOut">
              <a:rPr lang="ru-RU"/>
              <a:pPr>
                <a:defRPr/>
              </a:pPr>
              <a:t>08.09.2025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914400">
              <a:defRPr/>
            </a:lvl1pPr>
          </a:lstStyle>
          <a:p>
            <a:pPr>
              <a:defRPr/>
            </a:pPr>
            <a:fld id="{8BEC58CD-E265-4378-B552-81BE03F9A85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2959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ED8AE-F9E3-4870-BF32-E9E4C2B2C856}" type="datetimeFigureOut">
              <a:rPr lang="en-US" smtClean="0"/>
              <a:t>9/8/2025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0C93D9-C29D-4666-866A-8B6DE46DFC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95293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ED8AE-F9E3-4870-BF32-E9E4C2B2C856}" type="datetimeFigureOut">
              <a:rPr lang="en-US" smtClean="0"/>
              <a:t>9/8/2025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0C93D9-C29D-4666-866A-8B6DE46DFC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561405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ED8AE-F9E3-4870-BF32-E9E4C2B2C856}" type="datetimeFigureOut">
              <a:rPr lang="en-US" smtClean="0"/>
              <a:t>9/8/2025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0C93D9-C29D-4666-866A-8B6DE46DFC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287113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ED8AE-F9E3-4870-BF32-E9E4C2B2C856}" type="datetimeFigureOut">
              <a:rPr lang="en-US" smtClean="0"/>
              <a:t>9/8/2025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0C93D9-C29D-4666-866A-8B6DE46DFC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450811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ED8AE-F9E3-4870-BF32-E9E4C2B2C856}" type="datetimeFigureOut">
              <a:rPr lang="en-US" smtClean="0"/>
              <a:t>9/8/2025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0C93D9-C29D-4666-866A-8B6DE46DFC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668643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ED8AE-F9E3-4870-BF32-E9E4C2B2C856}" type="datetimeFigureOut">
              <a:rPr lang="en-US" smtClean="0"/>
              <a:t>9/8/2025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0C93D9-C29D-4666-866A-8B6DE46DFC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106670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ED8AE-F9E3-4870-BF32-E9E4C2B2C856}" type="datetimeFigureOut">
              <a:rPr lang="en-US" smtClean="0"/>
              <a:t>9/8/2025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0C93D9-C29D-4666-866A-8B6DE46DFC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712825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ED8AE-F9E3-4870-BF32-E9E4C2B2C856}" type="datetimeFigureOut">
              <a:rPr lang="en-US" smtClean="0"/>
              <a:t>9/8/2025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0C93D9-C29D-4666-866A-8B6DE46DFC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228160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ED8AE-F9E3-4870-BF32-E9E4C2B2C856}" type="datetimeFigureOut">
              <a:rPr lang="en-US" smtClean="0"/>
              <a:t>9/8/2025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0C93D9-C29D-4666-866A-8B6DE46DFC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316399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ED8AE-F9E3-4870-BF32-E9E4C2B2C856}" type="datetimeFigureOut">
              <a:rPr lang="en-US" smtClean="0"/>
              <a:t>9/8/2025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0C93D9-C29D-4666-866A-8B6DE46DFC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626920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ED8AE-F9E3-4870-BF32-E9E4C2B2C856}" type="datetimeFigureOut">
              <a:rPr lang="en-US" smtClean="0"/>
              <a:t>9/8/2025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0C93D9-C29D-4666-866A-8B6DE46DFC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66381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1D09062-EC36-D535-50FA-3AB8C9A76BF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  <a:endParaRPr lang="ru-KZ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F425720E-FDD0-34F1-0655-E951A8F66B4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  <a:endParaRPr lang="ru-KZ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2AD7147-DF70-E568-016F-825D33E30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E48DE-060E-43A4-AC79-B3A18E34C24F}" type="datetimeFigureOut">
              <a:rPr lang="ru-KZ" smtClean="0"/>
              <a:t>09/08/2025</a:t>
            </a:fld>
            <a:endParaRPr lang="ru-KZ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4403CCA-8941-567E-F2FE-CD26C8D283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KZ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D92A814-3976-4342-6197-8AE941B02B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06F5A-1671-47F3-AA0A-BEF79F1FE5CF}" type="slidenum">
              <a:rPr lang="ru-KZ" smtClean="0"/>
              <a:t>‹#›</a:t>
            </a:fld>
            <a:endParaRPr lang="ru-KZ"/>
          </a:p>
        </p:txBody>
      </p:sp>
    </p:spTree>
    <p:extLst>
      <p:ext uri="{BB962C8B-B14F-4D97-AF65-F5344CB8AC3E}">
        <p14:creationId xmlns:p14="http://schemas.microsoft.com/office/powerpoint/2010/main" val="307239898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DB7069E-11F5-0CC6-6020-D350C843CD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KZ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B294A52-49B7-250A-988D-1F5F7DC5FD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KZ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3613721-B2B7-E09A-03EB-8BD150C7FD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E48DE-060E-43A4-AC79-B3A18E34C24F}" type="datetimeFigureOut">
              <a:rPr lang="ru-KZ" smtClean="0"/>
              <a:t>09/08/2025</a:t>
            </a:fld>
            <a:endParaRPr lang="ru-KZ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A2907ED-27CD-5F9B-3E9F-E579326235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KZ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F071199-BFED-B1D5-DCF2-A5EDE39506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06F5A-1671-47F3-AA0A-BEF79F1FE5CF}" type="slidenum">
              <a:rPr lang="ru-KZ" smtClean="0"/>
              <a:t>‹#›</a:t>
            </a:fld>
            <a:endParaRPr lang="ru-KZ"/>
          </a:p>
        </p:txBody>
      </p:sp>
    </p:spTree>
    <p:extLst>
      <p:ext uri="{BB962C8B-B14F-4D97-AF65-F5344CB8AC3E}">
        <p14:creationId xmlns:p14="http://schemas.microsoft.com/office/powerpoint/2010/main" val="69198830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B497050-FB72-7DCC-7DD0-0FD467EB5A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  <a:endParaRPr lang="ru-KZ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0A272EB-DD2C-A52E-C11E-59E23EB1B3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4277B46-996F-5F06-A676-C68C2E9235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E48DE-060E-43A4-AC79-B3A18E34C24F}" type="datetimeFigureOut">
              <a:rPr lang="ru-KZ" smtClean="0"/>
              <a:t>09/08/2025</a:t>
            </a:fld>
            <a:endParaRPr lang="ru-KZ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C78C393-7505-3C5F-0407-B16B6CD646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KZ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70423B1-92FC-039B-DB8C-E8CFAE822F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06F5A-1671-47F3-AA0A-BEF79F1FE5CF}" type="slidenum">
              <a:rPr lang="ru-KZ" smtClean="0"/>
              <a:t>‹#›</a:t>
            </a:fld>
            <a:endParaRPr lang="ru-KZ"/>
          </a:p>
        </p:txBody>
      </p:sp>
    </p:spTree>
    <p:extLst>
      <p:ext uri="{BB962C8B-B14F-4D97-AF65-F5344CB8AC3E}">
        <p14:creationId xmlns:p14="http://schemas.microsoft.com/office/powerpoint/2010/main" val="245783798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5A0EBA8-4CD6-9812-1FFA-5721B7EBB3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KZ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36F4311-C375-B096-E7D5-A1558DF9CC3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KZ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04EA0D56-AB11-FCF4-2342-FB779DD57A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KZ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6F598C01-E1FD-0A1E-4A78-051D12A3EC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E48DE-060E-43A4-AC79-B3A18E34C24F}" type="datetimeFigureOut">
              <a:rPr lang="ru-KZ" smtClean="0"/>
              <a:t>09/08/2025</a:t>
            </a:fld>
            <a:endParaRPr lang="ru-KZ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66A523A4-FF76-365F-89F1-766DDE4F6E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KZ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002054E-4ACB-88CE-768B-0FBDA95978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06F5A-1671-47F3-AA0A-BEF79F1FE5CF}" type="slidenum">
              <a:rPr lang="ru-KZ" smtClean="0"/>
              <a:t>‹#›</a:t>
            </a:fld>
            <a:endParaRPr lang="ru-KZ"/>
          </a:p>
        </p:txBody>
      </p:sp>
    </p:spTree>
    <p:extLst>
      <p:ext uri="{BB962C8B-B14F-4D97-AF65-F5344CB8AC3E}">
        <p14:creationId xmlns:p14="http://schemas.microsoft.com/office/powerpoint/2010/main" val="230600378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C2DBA88-333F-CE08-491D-47143966DB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ru-KZ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5197971F-3A4C-5043-A707-2244652D55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2EBDD292-B41B-45A8-1955-28D9EA1D336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KZ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7CA2F39E-AB35-C01E-8A74-59E5946308D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E3E561A2-F71B-251A-EA2D-DE98D4302FC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KZ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6EA2FC71-D3C0-6892-B089-1606BAA2BB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E48DE-060E-43A4-AC79-B3A18E34C24F}" type="datetimeFigureOut">
              <a:rPr lang="ru-KZ" smtClean="0"/>
              <a:t>09/08/2025</a:t>
            </a:fld>
            <a:endParaRPr lang="ru-KZ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B864CCE5-22B5-E226-9D8C-E07008AD2C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KZ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E0AF6684-275B-122C-79ED-23CCAA60ED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06F5A-1671-47F3-AA0A-BEF79F1FE5CF}" type="slidenum">
              <a:rPr lang="ru-KZ" smtClean="0"/>
              <a:t>‹#›</a:t>
            </a:fld>
            <a:endParaRPr lang="ru-KZ"/>
          </a:p>
        </p:txBody>
      </p:sp>
    </p:spTree>
    <p:extLst>
      <p:ext uri="{BB962C8B-B14F-4D97-AF65-F5344CB8AC3E}">
        <p14:creationId xmlns:p14="http://schemas.microsoft.com/office/powerpoint/2010/main" val="33066329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BC4DC0D-5D22-E138-F791-0CA1C444EE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KZ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404D90DA-3EF4-E2C1-96BE-A2147581A1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E48DE-060E-43A4-AC79-B3A18E34C24F}" type="datetimeFigureOut">
              <a:rPr lang="ru-KZ" smtClean="0"/>
              <a:t>09/08/2025</a:t>
            </a:fld>
            <a:endParaRPr lang="ru-KZ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2FE2D26-573C-EA43-B29F-7DE90407DF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KZ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87CC5A09-5355-FCDF-D617-27121C0DA4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06F5A-1671-47F3-AA0A-BEF79F1FE5CF}" type="slidenum">
              <a:rPr lang="ru-KZ" smtClean="0"/>
              <a:t>‹#›</a:t>
            </a:fld>
            <a:endParaRPr lang="ru-KZ"/>
          </a:p>
        </p:txBody>
      </p:sp>
    </p:spTree>
    <p:extLst>
      <p:ext uri="{BB962C8B-B14F-4D97-AF65-F5344CB8AC3E}">
        <p14:creationId xmlns:p14="http://schemas.microsoft.com/office/powerpoint/2010/main" val="40713288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4F74954F-ADFD-A8CE-E0B0-8BD26D21C2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E48DE-060E-43A4-AC79-B3A18E34C24F}" type="datetimeFigureOut">
              <a:rPr lang="ru-KZ" smtClean="0"/>
              <a:t>09/08/2025</a:t>
            </a:fld>
            <a:endParaRPr lang="ru-KZ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8D8F5E01-E971-F7A3-4C03-E63D08D2E5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KZ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F00601FE-3B3C-588B-CE46-107B54B740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06F5A-1671-47F3-AA0A-BEF79F1FE5CF}" type="slidenum">
              <a:rPr lang="ru-KZ" smtClean="0"/>
              <a:t>‹#›</a:t>
            </a:fld>
            <a:endParaRPr lang="ru-KZ"/>
          </a:p>
        </p:txBody>
      </p:sp>
    </p:spTree>
    <p:extLst>
      <p:ext uri="{BB962C8B-B14F-4D97-AF65-F5344CB8AC3E}">
        <p14:creationId xmlns:p14="http://schemas.microsoft.com/office/powerpoint/2010/main" val="258840541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7B9F5CF-34E8-C350-CF1F-90227E88CD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  <a:endParaRPr lang="ru-KZ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540B3A9-9A3C-C27C-3F7B-09ACCEF74D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KZ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4CA1E674-745D-197F-569F-7C9C3C613A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B78E2E30-AECD-47F4-27EB-5E2E829FA2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E48DE-060E-43A4-AC79-B3A18E34C24F}" type="datetimeFigureOut">
              <a:rPr lang="ru-KZ" smtClean="0"/>
              <a:t>09/08/2025</a:t>
            </a:fld>
            <a:endParaRPr lang="ru-KZ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F162F2D-F3F3-B2B7-EC6C-F031C8999F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KZ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51F22F1-C3A4-1863-0014-0369DB8154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06F5A-1671-47F3-AA0A-BEF79F1FE5CF}" type="slidenum">
              <a:rPr lang="ru-KZ" smtClean="0"/>
              <a:t>‹#›</a:t>
            </a:fld>
            <a:endParaRPr lang="ru-KZ"/>
          </a:p>
        </p:txBody>
      </p:sp>
    </p:spTree>
    <p:extLst>
      <p:ext uri="{BB962C8B-B14F-4D97-AF65-F5344CB8AC3E}">
        <p14:creationId xmlns:p14="http://schemas.microsoft.com/office/powerpoint/2010/main" val="379414629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3B918B5-E29C-65C3-14BC-A83DD8AC79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  <a:endParaRPr lang="ru-KZ"/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E579C90A-0FAC-74F6-FD8E-2F6B7976CE9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KZ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7BC656AE-7C02-FD43-6313-351A510D3CD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2549AB1B-FA07-E685-50A3-4E8AEB89D0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E48DE-060E-43A4-AC79-B3A18E34C24F}" type="datetimeFigureOut">
              <a:rPr lang="ru-KZ" smtClean="0"/>
              <a:t>09/08/2025</a:t>
            </a:fld>
            <a:endParaRPr lang="ru-KZ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1841BB1-0B0A-8D68-E374-68AF3E1902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KZ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0AB23BE-95D0-026B-03C4-E5FC38E328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06F5A-1671-47F3-AA0A-BEF79F1FE5CF}" type="slidenum">
              <a:rPr lang="ru-KZ" smtClean="0"/>
              <a:t>‹#›</a:t>
            </a:fld>
            <a:endParaRPr lang="ru-KZ"/>
          </a:p>
        </p:txBody>
      </p:sp>
    </p:spTree>
    <p:extLst>
      <p:ext uri="{BB962C8B-B14F-4D97-AF65-F5344CB8AC3E}">
        <p14:creationId xmlns:p14="http://schemas.microsoft.com/office/powerpoint/2010/main" val="180327085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6370AE9-87CD-6C35-629E-CFB873F60B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KZ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44A0A3AD-320A-61EA-1E0B-245324D6AB6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KZ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7A96974-F3AA-DD7D-D791-7D2DC0D55B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E48DE-060E-43A4-AC79-B3A18E34C24F}" type="datetimeFigureOut">
              <a:rPr lang="ru-KZ" smtClean="0"/>
              <a:t>09/08/2025</a:t>
            </a:fld>
            <a:endParaRPr lang="ru-KZ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8C81110-9B02-1402-2171-42A8DCF4D6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KZ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306D1B8-6442-FD71-7254-A6CE504BFE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06F5A-1671-47F3-AA0A-BEF79F1FE5CF}" type="slidenum">
              <a:rPr lang="ru-KZ" smtClean="0"/>
              <a:t>‹#›</a:t>
            </a:fld>
            <a:endParaRPr lang="ru-KZ"/>
          </a:p>
        </p:txBody>
      </p:sp>
    </p:spTree>
    <p:extLst>
      <p:ext uri="{BB962C8B-B14F-4D97-AF65-F5344CB8AC3E}">
        <p14:creationId xmlns:p14="http://schemas.microsoft.com/office/powerpoint/2010/main" val="341987680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10555EA0-5F6D-36E1-69DB-27E9EFEBBAA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ru-KZ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5A547793-AF28-BCB0-FF53-0C05073F17C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KZ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7EDE7CF-9652-5356-314E-F81E39E82D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E48DE-060E-43A4-AC79-B3A18E34C24F}" type="datetimeFigureOut">
              <a:rPr lang="ru-KZ" smtClean="0"/>
              <a:t>09/08/2025</a:t>
            </a:fld>
            <a:endParaRPr lang="ru-KZ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420140F-E3E6-DEF4-709B-1A834FBA71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KZ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44F9747-1AF5-4B30-AAE8-831A9B7D38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06F5A-1671-47F3-AA0A-BEF79F1FE5CF}" type="slidenum">
              <a:rPr lang="ru-KZ" smtClean="0"/>
              <a:t>‹#›</a:t>
            </a:fld>
            <a:endParaRPr lang="ru-KZ"/>
          </a:p>
        </p:txBody>
      </p:sp>
    </p:spTree>
    <p:extLst>
      <p:ext uri="{BB962C8B-B14F-4D97-AF65-F5344CB8AC3E}">
        <p14:creationId xmlns:p14="http://schemas.microsoft.com/office/powerpoint/2010/main" val="42264045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6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73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defTabSz="449263">
              <a:buClr>
                <a:srgbClr val="000000"/>
              </a:buClr>
              <a:buSzPct val="100000"/>
              <a:buFont typeface="Times New Roman" pitchFamily="16" charset="0"/>
              <a:buNone/>
              <a:defRPr sz="1200">
                <a:solidFill>
                  <a:prstClr val="black">
                    <a:tint val="75000"/>
                  </a:prstClr>
                </a:solidFill>
                <a:latin typeface="Arial" charset="0"/>
                <a:ea typeface="Microsoft YaHei" charset="-122"/>
                <a:cs typeface="+mn-cs"/>
              </a:defRPr>
            </a:lvl1pPr>
          </a:lstStyle>
          <a:p>
            <a:pPr>
              <a:defRPr/>
            </a:pPr>
            <a:fld id="{51B2843B-F705-4A64-AED2-A02D930FF26F}" type="datetimeFigureOut">
              <a:rPr lang="ru-RU"/>
              <a:pPr>
                <a:defRPr/>
              </a:pPr>
              <a:t>08.09.2025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73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defTabSz="449263">
              <a:buClr>
                <a:srgbClr val="000000"/>
              </a:buClr>
              <a:buSzPct val="100000"/>
              <a:buFont typeface="Times New Roman" pitchFamily="16" charset="0"/>
              <a:buNone/>
              <a:defRPr sz="1200">
                <a:solidFill>
                  <a:prstClr val="black">
                    <a:tint val="75000"/>
                  </a:prstClr>
                </a:solidFill>
                <a:latin typeface="Arial" charset="0"/>
                <a:ea typeface="Microsoft YaHei" charset="-122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73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defTabSz="449263">
              <a:buClr>
                <a:srgbClr val="000000"/>
              </a:buClr>
              <a:buSzPct val="100000"/>
              <a:buFont typeface="Times New Roman" pitchFamily="16" charset="0"/>
              <a:buNone/>
              <a:defRPr sz="1200">
                <a:solidFill>
                  <a:prstClr val="black">
                    <a:tint val="75000"/>
                  </a:prstClr>
                </a:solidFill>
                <a:latin typeface="Arial" charset="0"/>
                <a:ea typeface="Microsoft YaHei" charset="-122"/>
                <a:cs typeface="+mn-cs"/>
              </a:defRPr>
            </a:lvl1pPr>
          </a:lstStyle>
          <a:p>
            <a:pPr>
              <a:defRPr/>
            </a:pPr>
            <a:fld id="{6F5D1E71-2FEA-4591-A37A-400EDD6AC25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7518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2ED8AE-F9E3-4870-BF32-E9E4C2B2C856}" type="datetimeFigureOut">
              <a:rPr lang="en-US" smtClean="0"/>
              <a:t>9/8/2025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0C93D9-C29D-4666-866A-8B6DE46DFC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5460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16F3DE0-85B8-3BF3-BDC6-A4D520E368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ru-KZ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A546310-28F1-AFD2-485B-E1A07A1D03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KZ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D0FF182-D062-92C0-A6C4-82D1F4E33B4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1E48DE-060E-43A4-AC79-B3A18E34C24F}" type="datetimeFigureOut">
              <a:rPr lang="ru-KZ" smtClean="0"/>
              <a:t>09/08/2025</a:t>
            </a:fld>
            <a:endParaRPr lang="ru-KZ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9242F94-8A4A-F36C-CAB1-E103CF8A3EC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KZ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8564349-05E9-CD00-7AEC-78D68BC525C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D06F5A-1671-47F3-AA0A-BEF79F1FE5CF}" type="slidenum">
              <a:rPr lang="ru-KZ" smtClean="0"/>
              <a:t>‹#›</a:t>
            </a:fld>
            <a:endParaRPr lang="ru-KZ"/>
          </a:p>
        </p:txBody>
      </p:sp>
    </p:spTree>
    <p:extLst>
      <p:ext uri="{BB962C8B-B14F-4D97-AF65-F5344CB8AC3E}">
        <p14:creationId xmlns:p14="http://schemas.microsoft.com/office/powerpoint/2010/main" val="33700812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KZ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9512" y="1772816"/>
            <a:ext cx="5797152" cy="4536504"/>
          </a:xfrm>
          <a:solidFill>
            <a:srgbClr val="002060"/>
          </a:solidFill>
        </p:spPr>
        <p:txBody>
          <a:bodyPr>
            <a:normAutofit fontScale="90000"/>
          </a:bodyPr>
          <a:lstStyle/>
          <a:p>
            <a:br>
              <a:rPr lang="ru-RU" sz="2200" b="1" dirty="0">
                <a:solidFill>
                  <a:srgbClr val="FFFF00"/>
                </a:solidFill>
                <a:latin typeface="+mn-lt"/>
              </a:rPr>
            </a:br>
            <a:br>
              <a:rPr lang="ru-RU" sz="3600" b="1" dirty="0">
                <a:solidFill>
                  <a:srgbClr val="FFFF00"/>
                </a:solidFill>
                <a:latin typeface="+mn-lt"/>
              </a:rPr>
            </a:br>
            <a:br>
              <a:rPr lang="ru-RU" sz="3600" b="1" dirty="0">
                <a:solidFill>
                  <a:srgbClr val="FFFF00"/>
                </a:solidFill>
                <a:latin typeface="+mn-lt"/>
              </a:rPr>
            </a:br>
            <a:br>
              <a:rPr lang="ru-RU" sz="3600" b="1" dirty="0">
                <a:solidFill>
                  <a:srgbClr val="FFFF00"/>
                </a:solidFill>
                <a:latin typeface="+mn-lt"/>
              </a:rPr>
            </a:br>
            <a:br>
              <a:rPr lang="ru-RU" sz="3600" b="1" dirty="0">
                <a:solidFill>
                  <a:srgbClr val="FFFF00"/>
                </a:solidFill>
                <a:latin typeface="+mn-lt"/>
              </a:rPr>
            </a:br>
            <a:br>
              <a:rPr lang="ru-RU" sz="3600" b="1" dirty="0">
                <a:solidFill>
                  <a:srgbClr val="FFFF00"/>
                </a:solidFill>
                <a:latin typeface="+mn-lt"/>
              </a:rPr>
            </a:br>
            <a:br>
              <a:rPr lang="ru-RU" sz="3600" b="1" dirty="0">
                <a:solidFill>
                  <a:srgbClr val="FFFF00"/>
                </a:solidFill>
                <a:latin typeface="+mn-lt"/>
              </a:rPr>
            </a:br>
            <a:br>
              <a:rPr lang="ru-RU" sz="3600" b="1" dirty="0">
                <a:solidFill>
                  <a:srgbClr val="FFFF00"/>
                </a:solidFill>
                <a:latin typeface="+mn-lt"/>
              </a:rPr>
            </a:br>
            <a:br>
              <a:rPr lang="ru-RU" sz="3600" b="1" dirty="0">
                <a:solidFill>
                  <a:srgbClr val="FFFF00"/>
                </a:solidFill>
                <a:latin typeface="+mn-lt"/>
              </a:rPr>
            </a:br>
            <a:r>
              <a:rPr lang="ru-RU" sz="3600" b="1" dirty="0">
                <a:solidFill>
                  <a:srgbClr val="FFFF00"/>
                </a:solidFill>
                <a:latin typeface="+mn-lt"/>
              </a:rPr>
              <a:t>Обновленные мероприятия и бюджет заявки в </a:t>
            </a:r>
            <a:r>
              <a:rPr lang="ru-RU" sz="3600" b="1" dirty="0">
                <a:solidFill>
                  <a:srgbClr val="FFFF00"/>
                </a:solidFill>
                <a:latin typeface="Calibri" panose="020F0502020204030204"/>
              </a:rPr>
              <a:t>ГФСТМ</a:t>
            </a:r>
            <a:r>
              <a:rPr lang="ru-RU" sz="3600" b="1" dirty="0">
                <a:solidFill>
                  <a:srgbClr val="FFFF00"/>
                </a:solidFill>
                <a:latin typeface="+mn-lt"/>
              </a:rPr>
              <a:t> по компоненту  «Туберкулез» в Казахстане на 2026 -2028 годы.</a:t>
            </a:r>
            <a:br>
              <a:rPr lang="ru-RU" sz="3600" b="1" dirty="0">
                <a:solidFill>
                  <a:srgbClr val="FFFF00"/>
                </a:solidFill>
                <a:latin typeface="+mn-lt"/>
              </a:rPr>
            </a:br>
            <a:br>
              <a:rPr lang="ru-RU" sz="2200" b="1" dirty="0">
                <a:solidFill>
                  <a:srgbClr val="FFFF00"/>
                </a:solidFill>
                <a:latin typeface="+mn-lt"/>
              </a:rPr>
            </a:br>
            <a:br>
              <a:rPr lang="ru-RU" sz="2200" b="1" dirty="0">
                <a:solidFill>
                  <a:srgbClr val="FFFF00"/>
                </a:solidFill>
                <a:latin typeface="+mn-lt"/>
              </a:rPr>
            </a:br>
            <a:br>
              <a:rPr lang="ru-RU" sz="3600" b="1" dirty="0">
                <a:solidFill>
                  <a:srgbClr val="FFFF00"/>
                </a:solidFill>
                <a:latin typeface="+mn-lt"/>
              </a:rPr>
            </a:br>
            <a:br>
              <a:rPr lang="en-US" sz="2000" b="1" dirty="0">
                <a:solidFill>
                  <a:schemeClr val="bg1"/>
                </a:solidFill>
                <a:latin typeface="+mn-lt"/>
              </a:rPr>
            </a:br>
            <a:endParaRPr lang="en-US" sz="36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9552" y="5085184"/>
            <a:ext cx="8280920" cy="792088"/>
          </a:xfrm>
        </p:spPr>
        <p:txBody>
          <a:bodyPr>
            <a:normAutofit fontScale="70000" lnSpcReduction="20000"/>
          </a:bodyPr>
          <a:lstStyle/>
          <a:p>
            <a:pPr algn="l"/>
            <a:br>
              <a:rPr lang="ru-RU" sz="3500" b="1" dirty="0">
                <a:solidFill>
                  <a:schemeClr val="bg1"/>
                </a:solidFill>
              </a:rPr>
            </a:br>
            <a:r>
              <a:rPr lang="ru-RU" sz="3500" b="1" dirty="0">
                <a:solidFill>
                  <a:schemeClr val="bg1"/>
                </a:solidFill>
              </a:rPr>
              <a:t>               СКК РК -  04.09.2025г.  </a:t>
            </a:r>
            <a:r>
              <a:rPr lang="ru-RU" sz="3500" b="1" dirty="0"/>
              <a:t> </a:t>
            </a:r>
            <a:r>
              <a:rPr lang="ru-RU" sz="3200" b="1" dirty="0"/>
              <a:t>г.</a:t>
            </a:r>
            <a:br>
              <a:rPr lang="ru-RU" sz="3200" b="1" dirty="0">
                <a:solidFill>
                  <a:srgbClr val="FFFF00"/>
                </a:solidFill>
              </a:rPr>
            </a:br>
            <a:endParaRPr lang="en-US" b="1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7D0BD62-E561-4485-BFE0-CEC1AFF495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5776" y="188640"/>
            <a:ext cx="1825456" cy="1516938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61393FB5-8085-E6F4-CA0B-A082173BF1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56176" y="404664"/>
            <a:ext cx="2880320" cy="6264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55369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116633"/>
            <a:ext cx="8856984" cy="576063"/>
          </a:xfrm>
          <a:solidFill>
            <a:srgbClr val="002060"/>
          </a:solidFill>
        </p:spPr>
        <p:txBody>
          <a:bodyPr>
            <a:normAutofit/>
          </a:bodyPr>
          <a:lstStyle/>
          <a:p>
            <a:pPr algn="ctr"/>
            <a:r>
              <a:rPr lang="ru-RU" sz="2800" b="1" dirty="0">
                <a:solidFill>
                  <a:srgbClr val="FFFF00"/>
                </a:solidFill>
                <a:latin typeface="+mn-lt"/>
              </a:rPr>
              <a:t>Проект заявки в ГФ по ТБ в РК на 2026-2028 гг.</a:t>
            </a:r>
            <a:endParaRPr lang="en-US" sz="2800" b="1" dirty="0">
              <a:solidFill>
                <a:srgbClr val="FFFF00"/>
              </a:solidFill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0166" y="836712"/>
            <a:ext cx="8779179" cy="5904656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ru-RU" sz="2800" b="1" dirty="0"/>
              <a:t>Цель: </a:t>
            </a:r>
            <a:r>
              <a:rPr lang="ru-RU" sz="2400" b="1" i="1" dirty="0">
                <a:solidFill>
                  <a:srgbClr val="002060"/>
                </a:solidFill>
              </a:rPr>
              <a:t>Укрепить комплексные и устойчивые меры реагирования системы здравоохранения и сообществ на проблемы ЛЧ и ЛУ-ТБ в Казахстане, поддерживаемые с помощью пациент  ориентированных подходов, с акцентом на уязвимые группы населения. </a:t>
            </a:r>
          </a:p>
          <a:p>
            <a:pPr marL="0" indent="0" algn="just">
              <a:buNone/>
            </a:pPr>
            <a:endParaRPr lang="ru-RU" sz="2400" dirty="0"/>
          </a:p>
          <a:p>
            <a:pPr marL="0" indent="0" algn="just">
              <a:buNone/>
            </a:pPr>
            <a:r>
              <a:rPr lang="ru-RU" sz="2800" b="1" dirty="0"/>
              <a:t>Задача:</a:t>
            </a:r>
            <a:r>
              <a:rPr lang="ru-RU" sz="2400" b="1" dirty="0"/>
              <a:t> </a:t>
            </a:r>
            <a:r>
              <a:rPr lang="ru-RU" sz="2400" b="1" dirty="0">
                <a:solidFill>
                  <a:srgbClr val="002060"/>
                </a:solidFill>
              </a:rPr>
              <a:t>Поддержка всеобщего доступа к качественной и ориентированной на нужды людей по диагностике, лечению, профилактике, мониторингу и оценке лекарственно-чувствительного и лекарственно-резистентного туберкулеза. </a:t>
            </a:r>
          </a:p>
          <a:p>
            <a:pPr marL="0" indent="0" algn="just">
              <a:buNone/>
            </a:pPr>
            <a:endParaRPr lang="ru-RU" sz="2400" b="1" dirty="0">
              <a:solidFill>
                <a:srgbClr val="002060"/>
              </a:solidFill>
            </a:endParaRPr>
          </a:p>
          <a:p>
            <a:pPr marL="0" indent="0" algn="just">
              <a:buNone/>
            </a:pPr>
            <a:r>
              <a:rPr lang="ru-RU" sz="2400" b="1" dirty="0"/>
              <a:t>В заявке имеются </a:t>
            </a:r>
            <a:r>
              <a:rPr lang="ru-RU" sz="2400" b="1" dirty="0">
                <a:solidFill>
                  <a:srgbClr val="C00000"/>
                </a:solidFill>
              </a:rPr>
              <a:t>7 модулей и 13 интервенций</a:t>
            </a:r>
            <a:endParaRPr lang="ru-RU" sz="2400" dirty="0">
              <a:solidFill>
                <a:srgbClr val="C00000"/>
              </a:solidFill>
            </a:endParaRPr>
          </a:p>
          <a:p>
            <a:pPr marL="0" indent="0" algn="just">
              <a:buNone/>
            </a:pPr>
            <a:r>
              <a:rPr lang="ru-RU" sz="2400" b="1" dirty="0"/>
              <a:t>Мероприятий: </a:t>
            </a:r>
            <a:r>
              <a:rPr lang="ru-RU" sz="2400" b="1" dirty="0">
                <a:solidFill>
                  <a:srgbClr val="0070C0"/>
                </a:solidFill>
              </a:rPr>
              <a:t>всего -  62</a:t>
            </a:r>
            <a:r>
              <a:rPr lang="ru-RU" sz="2400" b="1" dirty="0"/>
              <a:t> </a:t>
            </a:r>
            <a:r>
              <a:rPr lang="ru-RU" sz="2400" dirty="0"/>
              <a:t>(из них в </a:t>
            </a:r>
            <a:r>
              <a:rPr lang="en-US" sz="2400" dirty="0"/>
              <a:t>PAAR –</a:t>
            </a:r>
            <a:r>
              <a:rPr lang="ru-RU" sz="2400" dirty="0"/>
              <a:t>3 полностью и частично - 7)</a:t>
            </a:r>
          </a:p>
          <a:p>
            <a:pPr marL="0" indent="0" algn="just">
              <a:buNone/>
            </a:pPr>
            <a:endParaRPr lang="ru-RU" sz="2400" dirty="0"/>
          </a:p>
          <a:p>
            <a:pPr marL="0" indent="0" algn="just">
              <a:buNone/>
            </a:pPr>
            <a:r>
              <a:rPr lang="ru-RU" sz="2400" b="1" dirty="0"/>
              <a:t>Общий бюджет: </a:t>
            </a:r>
            <a:r>
              <a:rPr lang="ru-RU" sz="3500" b="1" dirty="0">
                <a:solidFill>
                  <a:srgbClr val="0070C0"/>
                </a:solidFill>
              </a:rPr>
              <a:t>– </a:t>
            </a:r>
            <a:r>
              <a:rPr lang="ru-RU" sz="3000" b="1" dirty="0">
                <a:solidFill>
                  <a:srgbClr val="C00000"/>
                </a:solidFill>
              </a:rPr>
              <a:t>основной</a:t>
            </a:r>
            <a:r>
              <a:rPr lang="ru-RU" sz="2600" b="1" dirty="0">
                <a:solidFill>
                  <a:srgbClr val="C00000"/>
                </a:solidFill>
              </a:rPr>
              <a:t> 6,229,479 </a:t>
            </a:r>
            <a:r>
              <a:rPr lang="en-US" sz="2600" b="1" dirty="0">
                <a:solidFill>
                  <a:srgbClr val="C00000"/>
                </a:solidFill>
              </a:rPr>
              <a:t>USD</a:t>
            </a:r>
            <a:r>
              <a:rPr lang="ru-KZ" sz="2600" b="1" dirty="0">
                <a:solidFill>
                  <a:srgbClr val="C00000"/>
                </a:solidFill>
                <a:latin typeface="Calibri" panose="020F0502020204030204" pitchFamily="34" charset="0"/>
              </a:rPr>
              <a:t> </a:t>
            </a:r>
            <a:r>
              <a:rPr lang="ru-RU" sz="2600" b="1" dirty="0">
                <a:solidFill>
                  <a:srgbClr val="C00000"/>
                </a:solidFill>
                <a:latin typeface="Calibri" panose="020F0502020204030204" pitchFamily="34" charset="0"/>
              </a:rPr>
              <a:t>(</a:t>
            </a:r>
            <a:r>
              <a:rPr lang="ru-RU" sz="2600" b="1" dirty="0" err="1">
                <a:solidFill>
                  <a:srgbClr val="C00000"/>
                </a:solidFill>
                <a:latin typeface="Calibri" panose="020F0502020204030204" pitchFamily="34" charset="0"/>
              </a:rPr>
              <a:t>сокращ</a:t>
            </a:r>
            <a:r>
              <a:rPr lang="ru-RU" sz="2600" b="1" dirty="0">
                <a:solidFill>
                  <a:srgbClr val="C00000"/>
                </a:solidFill>
                <a:latin typeface="Calibri" panose="020F0502020204030204" pitchFamily="34" charset="0"/>
              </a:rPr>
              <a:t> на 16%)</a:t>
            </a:r>
            <a:endParaRPr lang="ru-KZ" sz="3500" dirty="0">
              <a:latin typeface="Arial" panose="020B0604020202020204" pitchFamily="34" charset="0"/>
            </a:endParaRPr>
          </a:p>
          <a:p>
            <a:pPr marL="0" lvl="0" indent="0" algn="ctr" fontAlgn="b">
              <a:spcBef>
                <a:spcPts val="0"/>
              </a:spcBef>
              <a:buNone/>
            </a:pPr>
            <a:r>
              <a:rPr lang="en-US" sz="2600" b="1" dirty="0">
                <a:solidFill>
                  <a:srgbClr val="7030A0"/>
                </a:solidFill>
              </a:rPr>
              <a:t>PAAR</a:t>
            </a:r>
            <a:r>
              <a:rPr lang="ru-RU" sz="2600" b="1" dirty="0">
                <a:solidFill>
                  <a:srgbClr val="7030A0"/>
                </a:solidFill>
              </a:rPr>
              <a:t> (дополнительный) –  </a:t>
            </a:r>
            <a:r>
              <a:rPr lang="ru-RU" sz="2600" b="1" dirty="0">
                <a:solidFill>
                  <a:srgbClr val="7030A0"/>
                </a:solidFill>
                <a:latin typeface="Calibri" panose="020F0502020204030204" pitchFamily="34" charset="0"/>
              </a:rPr>
              <a:t>1,893,010 </a:t>
            </a:r>
            <a:r>
              <a:rPr lang="en-US" sz="2600" b="1" dirty="0">
                <a:solidFill>
                  <a:srgbClr val="7030A0"/>
                </a:solidFill>
              </a:rPr>
              <a:t>USD</a:t>
            </a:r>
            <a:endParaRPr lang="ru-RU" sz="2600" b="1" dirty="0">
              <a:solidFill>
                <a:srgbClr val="7030A0"/>
              </a:solidFill>
            </a:endParaRPr>
          </a:p>
          <a:p>
            <a:pPr marL="0" lvl="0" indent="0" algn="ctr" fontAlgn="b">
              <a:spcBef>
                <a:spcPts val="0"/>
              </a:spcBef>
              <a:buNone/>
            </a:pPr>
            <a:r>
              <a:rPr lang="ru-RU" sz="3000" b="1" dirty="0">
                <a:solidFill>
                  <a:srgbClr val="0070C0"/>
                </a:solidFill>
              </a:rPr>
              <a:t>8,122,489 </a:t>
            </a:r>
            <a:r>
              <a:rPr lang="en-US" sz="3000" b="1" dirty="0">
                <a:solidFill>
                  <a:srgbClr val="0070C0"/>
                </a:solidFill>
              </a:rPr>
              <a:t>USD</a:t>
            </a:r>
            <a:endParaRPr lang="en-US" sz="30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44500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188641"/>
            <a:ext cx="8568951" cy="432048"/>
          </a:xfrm>
          <a:solidFill>
            <a:srgbClr val="002060"/>
          </a:solidFill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solidFill>
                  <a:srgbClr val="FFFF00"/>
                </a:solidFill>
                <a:latin typeface="+mn-lt"/>
              </a:rPr>
              <a:t>Модули по финансовому распределению</a:t>
            </a:r>
          </a:p>
        </p:txBody>
      </p:sp>
      <p:graphicFrame>
        <p:nvGraphicFramePr>
          <p:cNvPr id="6" name="Таблица 5">
            <a:extLst>
              <a:ext uri="{FF2B5EF4-FFF2-40B4-BE49-F238E27FC236}">
                <a16:creationId xmlns:a16="http://schemas.microsoft.com/office/drawing/2014/main" id="{FB2BB383-3B32-0B2A-E735-4818005E47F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6472636"/>
              </p:ext>
            </p:extLst>
          </p:nvPr>
        </p:nvGraphicFramePr>
        <p:xfrm>
          <a:off x="179512" y="692696"/>
          <a:ext cx="8712968" cy="5621814"/>
        </p:xfrm>
        <a:graphic>
          <a:graphicData uri="http://schemas.openxmlformats.org/drawingml/2006/table">
            <a:tbl>
              <a:tblPr/>
              <a:tblGrid>
                <a:gridCol w="4235704">
                  <a:extLst>
                    <a:ext uri="{9D8B030D-6E8A-4147-A177-3AD203B41FA5}">
                      <a16:colId xmlns:a16="http://schemas.microsoft.com/office/drawing/2014/main" val="2758392393"/>
                    </a:ext>
                  </a:extLst>
                </a:gridCol>
                <a:gridCol w="1407399">
                  <a:extLst>
                    <a:ext uri="{9D8B030D-6E8A-4147-A177-3AD203B41FA5}">
                      <a16:colId xmlns:a16="http://schemas.microsoft.com/office/drawing/2014/main" val="3973698912"/>
                    </a:ext>
                  </a:extLst>
                </a:gridCol>
                <a:gridCol w="1696057">
                  <a:extLst>
                    <a:ext uri="{9D8B030D-6E8A-4147-A177-3AD203B41FA5}">
                      <a16:colId xmlns:a16="http://schemas.microsoft.com/office/drawing/2014/main" val="264815083"/>
                    </a:ext>
                  </a:extLst>
                </a:gridCol>
                <a:gridCol w="1373808">
                  <a:extLst>
                    <a:ext uri="{9D8B030D-6E8A-4147-A177-3AD203B41FA5}">
                      <a16:colId xmlns:a16="http://schemas.microsoft.com/office/drawing/2014/main" val="3534598925"/>
                    </a:ext>
                  </a:extLst>
                </a:gridCol>
              </a:tblGrid>
              <a:tr h="855123"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8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Модули</a:t>
                      </a:r>
                    </a:p>
                    <a:p>
                      <a:pPr algn="ctr" rtl="0" fontAlgn="b"/>
                      <a:endParaRPr lang="ru-RU" sz="18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rtl="0" fontAlgn="b"/>
                      <a:endParaRPr lang="ru-RU" sz="18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29" marR="5529" marT="552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5A1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5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Доля бюджета первоначального</a:t>
                      </a:r>
                    </a:p>
                    <a:p>
                      <a:pPr algn="ctr" rtl="0" fontAlgn="b"/>
                      <a:endParaRPr lang="ru-RU" sz="105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rtl="0" fontAlgn="b"/>
                      <a:endParaRPr lang="ru-RU" sz="105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rtl="0" fontAlgn="b"/>
                      <a:endParaRPr lang="ru-RU" sz="105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29" marR="5529" marT="552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5A1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5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Доля бюджета пересмотренного</a:t>
                      </a:r>
                    </a:p>
                    <a:p>
                      <a:pPr algn="ctr" rtl="0" fontAlgn="b"/>
                      <a:endParaRPr lang="ru-RU" sz="105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rtl="0" fontAlgn="b"/>
                      <a:endParaRPr lang="ru-RU" sz="105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rtl="0" fontAlgn="b"/>
                      <a:endParaRPr lang="ru-RU" sz="105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29" marR="5529" marT="552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5A1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105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ПААР</a:t>
                      </a:r>
                    </a:p>
                    <a:p>
                      <a:pPr algn="ctr" rtl="0" fontAlgn="b"/>
                      <a:endParaRPr lang="ru-RU" sz="105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rtl="0" fontAlgn="b"/>
                      <a:endParaRPr lang="ru-RU" sz="105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rtl="0" fontAlgn="b"/>
                      <a:endParaRPr lang="ru-RU" sz="105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rtl="0" fontAlgn="b"/>
                      <a:endParaRPr lang="ru-RU" sz="105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29" marR="5529" marT="552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5A1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7249392"/>
                  </a:ext>
                </a:extLst>
              </a:tr>
              <a:tr h="431556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400" b="1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Модуль 1: </a:t>
                      </a:r>
                      <a:r>
                        <a:rPr lang="ru-RU" sz="1400" b="1" i="0" u="none" strike="noStrike" dirty="0">
                          <a:solidFill>
                            <a:srgbClr val="254061"/>
                          </a:solidFill>
                          <a:effectLst/>
                          <a:latin typeface="Calibri" panose="020F0502020204030204" pitchFamily="34" charset="0"/>
                        </a:rPr>
                        <a:t>Диагностика</a:t>
                      </a:r>
                      <a:r>
                        <a:rPr lang="ru-RU" sz="1400" b="1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, лечение и уход за больными туберкулезом</a:t>
                      </a:r>
                    </a:p>
                  </a:txBody>
                  <a:tcPr marL="5529" marR="5529" marT="552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KZ" sz="1400" b="1" i="1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15.60%</a:t>
                      </a:r>
                    </a:p>
                  </a:txBody>
                  <a:tcPr marL="5529" marR="5529" marT="552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ru-KZ" sz="1400" b="1" i="1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12.66%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ru-K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402,492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7624604"/>
                  </a:ext>
                </a:extLst>
              </a:tr>
              <a:tr h="647335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400" b="1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Модуль 2: Диагностика, лечение и уход за больными с лекарственно-устойчивым туберкулезом</a:t>
                      </a:r>
                    </a:p>
                  </a:txBody>
                  <a:tcPr marL="5529" marR="5529" marT="552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KZ" sz="1400" b="1" i="1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22.50%</a:t>
                      </a:r>
                    </a:p>
                  </a:txBody>
                  <a:tcPr marL="5529" marR="5529" marT="552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ru-KZ" sz="1400" b="1" i="1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22.67%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ru-K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1,026,167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41749661"/>
                  </a:ext>
                </a:extLst>
              </a:tr>
              <a:tr h="431556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400" b="1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Модуль 3: Профилактика туберкулеза/резистентного туберкулеза</a:t>
                      </a:r>
                    </a:p>
                  </a:txBody>
                  <a:tcPr marL="5529" marR="5529" marT="552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KZ" sz="1400" b="1" i="1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10.60%</a:t>
                      </a:r>
                    </a:p>
                  </a:txBody>
                  <a:tcPr marL="5529" marR="5529" marT="552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ru-KZ" sz="1400" b="1" i="1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9.77%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ru-K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4779370"/>
                  </a:ext>
                </a:extLst>
              </a:tr>
              <a:tr h="431556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400" b="1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Модуль 4: Ключевые и уязвимые группы населения</a:t>
                      </a:r>
                    </a:p>
                  </a:txBody>
                  <a:tcPr marL="5529" marR="5529" marT="552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KZ" sz="1400" b="1" i="1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21.40%</a:t>
                      </a:r>
                    </a:p>
                  </a:txBody>
                  <a:tcPr marL="5529" marR="5529" marT="552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ru-KZ" sz="1400" b="1" i="1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27.70%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ru-K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289,064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19197828"/>
                  </a:ext>
                </a:extLst>
              </a:tr>
              <a:tr h="863111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400" b="1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Модуль 5: Устранение барьеров, связанных с правами человека и гендером, при получении услуг по лечению туберкулеза</a:t>
                      </a:r>
                    </a:p>
                  </a:txBody>
                  <a:tcPr marL="5529" marR="5529" marT="552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KZ" sz="1400" b="1" i="1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3.60%</a:t>
                      </a:r>
                    </a:p>
                  </a:txBody>
                  <a:tcPr marL="5529" marR="5529" marT="552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ru-KZ" sz="1400" b="1" i="1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3.15%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ru-K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70,625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07065942"/>
                  </a:ext>
                </a:extLst>
              </a:tr>
              <a:tr h="863111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400" b="1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Модуль 6 RSSH: Планирование и управление сектором здравоохранения для комплексных услуг, ориентированных на людей</a:t>
                      </a:r>
                    </a:p>
                  </a:txBody>
                  <a:tcPr marL="5529" marR="5529" marT="552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KZ" sz="1400" b="1" i="1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5.70%</a:t>
                      </a:r>
                    </a:p>
                  </a:txBody>
                  <a:tcPr marL="5529" marR="5529" marT="552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ru-KZ" sz="1400" b="1" i="1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5.41%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ru-K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57,676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72092713"/>
                  </a:ext>
                </a:extLst>
              </a:tr>
              <a:tr h="431556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400" b="1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Модуль 7: RSSH: Системы мониторинга и оценки (M&amp;E)</a:t>
                      </a:r>
                    </a:p>
                  </a:txBody>
                  <a:tcPr marL="5529" marR="5529" marT="552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KZ" sz="1400" b="1" i="1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4.80%</a:t>
                      </a:r>
                    </a:p>
                  </a:txBody>
                  <a:tcPr marL="5529" marR="5529" marT="552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ru-KZ" sz="1400" b="1" i="1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5.14%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ru-KZ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46,986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3651334"/>
                  </a:ext>
                </a:extLst>
              </a:tr>
              <a:tr h="222971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400" b="1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Управление грантами</a:t>
                      </a:r>
                    </a:p>
                  </a:txBody>
                  <a:tcPr marL="5529" marR="5529" marT="552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KZ" sz="1400" b="1" i="1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15.90%</a:t>
                      </a:r>
                    </a:p>
                  </a:txBody>
                  <a:tcPr marL="5529" marR="5529" marT="552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ru-KZ" sz="1400" b="1" i="1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13.51%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ru-KZ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13302561"/>
                  </a:ext>
                </a:extLst>
              </a:tr>
              <a:tr h="222971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400" b="1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Итого бюджет гранта</a:t>
                      </a:r>
                    </a:p>
                  </a:txBody>
                  <a:tcPr marL="5529" marR="5529" marT="552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KZ" sz="14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100%</a:t>
                      </a:r>
                    </a:p>
                  </a:txBody>
                  <a:tcPr marL="5529" marR="5529" marT="5529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KZ" sz="14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100%</a:t>
                      </a:r>
                    </a:p>
                  </a:txBody>
                  <a:tcPr marL="5529" marR="5529" marT="5529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ru-KZ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1,893,010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34296167"/>
                  </a:ext>
                </a:extLst>
              </a:tr>
              <a:tr h="215780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400" b="1" i="0" u="none" strike="noStrike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Выделенная сумма</a:t>
                      </a:r>
                    </a:p>
                  </a:txBody>
                  <a:tcPr marL="5529" marR="5529" marT="552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KZ" sz="1400" b="1" i="0" u="none" strike="noStrike" dirty="0">
                          <a:solidFill>
                            <a:srgbClr val="254061"/>
                          </a:solidFill>
                          <a:effectLst/>
                          <a:latin typeface="Calibri" panose="020F0502020204030204" pitchFamily="34" charset="0"/>
                        </a:rPr>
                        <a:t>7,422,991</a:t>
                      </a:r>
                    </a:p>
                  </a:txBody>
                  <a:tcPr marL="5529" marR="5529" marT="5529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KZ" sz="1400" b="1" i="0" u="none" strike="noStrike">
                          <a:solidFill>
                            <a:srgbClr val="254061"/>
                          </a:solidFill>
                          <a:effectLst/>
                          <a:latin typeface="Calibri" panose="020F0502020204030204" pitchFamily="34" charset="0"/>
                        </a:rPr>
                        <a:t>6,229,479</a:t>
                      </a:r>
                    </a:p>
                  </a:txBody>
                  <a:tcPr marL="5529" marR="5529" marT="5529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ru-KZ" sz="1400" b="1" i="0" u="none" strike="noStrike" dirty="0">
                          <a:solidFill>
                            <a:srgbClr val="254061"/>
                          </a:solidFill>
                          <a:effectLst/>
                          <a:latin typeface="Calibri" panose="020F0502020204030204" pitchFamily="34" charset="0"/>
                        </a:rPr>
                        <a:t>1,8</a:t>
                      </a:r>
                      <a:r>
                        <a:rPr lang="ru-RU" sz="1400" b="1" i="0" u="none" strike="noStrike" dirty="0">
                          <a:solidFill>
                            <a:srgbClr val="254061"/>
                          </a:solidFill>
                          <a:effectLst/>
                          <a:latin typeface="Calibri" panose="020F0502020204030204" pitchFamily="34" charset="0"/>
                        </a:rPr>
                        <a:t>93</a:t>
                      </a:r>
                      <a:r>
                        <a:rPr lang="ru-KZ" sz="1400" b="1" i="0" u="none" strike="noStrike" dirty="0">
                          <a:solidFill>
                            <a:srgbClr val="254061"/>
                          </a:solidFill>
                          <a:effectLst/>
                          <a:latin typeface="Calibri" panose="020F0502020204030204" pitchFamily="34" charset="0"/>
                        </a:rPr>
                        <a:t>,</a:t>
                      </a:r>
                      <a:r>
                        <a:rPr lang="ru-RU" sz="1400" b="1" i="0" u="none" strike="noStrike" dirty="0">
                          <a:solidFill>
                            <a:srgbClr val="254061"/>
                          </a:solidFill>
                          <a:effectLst/>
                          <a:latin typeface="Calibri" panose="020F0502020204030204" pitchFamily="34" charset="0"/>
                        </a:rPr>
                        <a:t>010</a:t>
                      </a:r>
                      <a:endParaRPr lang="ru-KZ" sz="1400" b="1" i="0" u="none" strike="noStrike" dirty="0">
                        <a:solidFill>
                          <a:srgbClr val="25406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29" marR="5529" marT="5529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8026223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888979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BFF310-07DD-8B59-0BBF-636B9AAD9E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EFAC55A-2ADC-9D3C-6B92-0837E71D9F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504" y="94763"/>
            <a:ext cx="8821489" cy="288644"/>
          </a:xfrm>
          <a:solidFill>
            <a:srgbClr val="254061"/>
          </a:solidFill>
        </p:spPr>
        <p:txBody>
          <a:bodyPr>
            <a:noAutofit/>
          </a:bodyPr>
          <a:lstStyle/>
          <a:p>
            <a:pPr algn="ctr"/>
            <a:r>
              <a:rPr lang="ru-RU" sz="1800" b="1" dirty="0">
                <a:solidFill>
                  <a:srgbClr val="FFFF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Сокращение по модулям и задачам  на 16%</a:t>
            </a:r>
            <a:endParaRPr lang="ru-KZ" sz="1800" b="1" dirty="0">
              <a:solidFill>
                <a:srgbClr val="FFFF6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D890B6EA-66E2-949F-FAEF-9F5F3262DFC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3839745"/>
              </p:ext>
            </p:extLst>
          </p:nvPr>
        </p:nvGraphicFramePr>
        <p:xfrm>
          <a:off x="107504" y="476672"/>
          <a:ext cx="9036495" cy="6382377"/>
        </p:xfrm>
        <a:graphic>
          <a:graphicData uri="http://schemas.openxmlformats.org/drawingml/2006/table">
            <a:tbl>
              <a:tblPr/>
              <a:tblGrid>
                <a:gridCol w="1867043">
                  <a:extLst>
                    <a:ext uri="{9D8B030D-6E8A-4147-A177-3AD203B41FA5}">
                      <a16:colId xmlns:a16="http://schemas.microsoft.com/office/drawing/2014/main" val="288114492"/>
                    </a:ext>
                  </a:extLst>
                </a:gridCol>
                <a:gridCol w="4107497">
                  <a:extLst>
                    <a:ext uri="{9D8B030D-6E8A-4147-A177-3AD203B41FA5}">
                      <a16:colId xmlns:a16="http://schemas.microsoft.com/office/drawing/2014/main" val="3153914785"/>
                    </a:ext>
                  </a:extLst>
                </a:gridCol>
                <a:gridCol w="774495">
                  <a:extLst>
                    <a:ext uri="{9D8B030D-6E8A-4147-A177-3AD203B41FA5}">
                      <a16:colId xmlns:a16="http://schemas.microsoft.com/office/drawing/2014/main" val="3807610409"/>
                    </a:ext>
                  </a:extLst>
                </a:gridCol>
                <a:gridCol w="834614">
                  <a:extLst>
                    <a:ext uri="{9D8B030D-6E8A-4147-A177-3AD203B41FA5}">
                      <a16:colId xmlns:a16="http://schemas.microsoft.com/office/drawing/2014/main" val="3684864366"/>
                    </a:ext>
                  </a:extLst>
                </a:gridCol>
                <a:gridCol w="752183">
                  <a:extLst>
                    <a:ext uri="{9D8B030D-6E8A-4147-A177-3AD203B41FA5}">
                      <a16:colId xmlns:a16="http://schemas.microsoft.com/office/drawing/2014/main" val="3343673447"/>
                    </a:ext>
                  </a:extLst>
                </a:gridCol>
                <a:gridCol w="700663">
                  <a:extLst>
                    <a:ext uri="{9D8B030D-6E8A-4147-A177-3AD203B41FA5}">
                      <a16:colId xmlns:a16="http://schemas.microsoft.com/office/drawing/2014/main" val="2122607508"/>
                    </a:ext>
                  </a:extLst>
                </a:gridCol>
              </a:tblGrid>
              <a:tr h="312028"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Module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Intervention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ru-RU" sz="105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Оригинальный бюджет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ru-RU" sz="105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Сокращение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ru-RU" sz="105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Итоговый бюджет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ru-RU" sz="105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% сокращения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69473374"/>
                  </a:ext>
                </a:extLst>
              </a:tr>
              <a:tr h="344470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Module 1: TB diagnosis, treatment and care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1.1 TB Screening and Diagnosis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ru-KZ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796,175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ru-KZ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(82,753)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ru-KZ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713,421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>
                        <a:buNone/>
                      </a:pPr>
                      <a:r>
                        <a:rPr lang="ru-KZ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-10%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3160018"/>
                  </a:ext>
                </a:extLst>
              </a:tr>
              <a:tr h="344470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Module 1: TB diagnosis, treatment and care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1.2 TB treatment, care and support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ru-KZ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360,339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ru-KZ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(284,948)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ru-KZ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75,390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>
                        <a:buNone/>
                      </a:pPr>
                      <a:r>
                        <a:rPr lang="ru-KZ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-79%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72551047"/>
                  </a:ext>
                </a:extLst>
              </a:tr>
              <a:tr h="344470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Modul 2: DR-TB diagnosis, treatment and care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2.1 DR-TB Diagnosis/ Drug Susceptibility Testing (DST)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ru-KZ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1,180,607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ru-KZ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(216,454)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ru-KZ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964,153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>
                        <a:buNone/>
                      </a:pPr>
                      <a:r>
                        <a:rPr lang="ru-KZ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-18%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91372330"/>
                  </a:ext>
                </a:extLst>
              </a:tr>
              <a:tr h="344470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Modul 2: DR-TB diagnosis, treatment and care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2.2 DR-TB Treatment, Care and Support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ru-KZ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490,252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ru-KZ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(42,468)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ru-KZ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447,784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>
                        <a:buNone/>
                      </a:pPr>
                      <a:r>
                        <a:rPr lang="ru-KZ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-9%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99933353"/>
                  </a:ext>
                </a:extLst>
              </a:tr>
              <a:tr h="344470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Module 3: TB/DR-TB Prevention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3.1 Screening/testing for TB Infection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ru-KZ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342,183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ru-KZ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(153,550)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ru-KZ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188,633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>
                        <a:buNone/>
                      </a:pPr>
                      <a:r>
                        <a:rPr lang="ru-KZ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-45%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8362658"/>
                  </a:ext>
                </a:extLst>
              </a:tr>
              <a:tr h="344470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Module 3: TB/DR-TB Prevention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3.2 Preventive treatment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ru-KZ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387,955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ru-KZ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  (3,228)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ru-KZ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384,727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>
                        <a:buNone/>
                      </a:pPr>
                      <a:r>
                        <a:rPr lang="ru-KZ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-1%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86503926"/>
                  </a:ext>
                </a:extLst>
              </a:tr>
              <a:tr h="344470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Module 3: TB/DR-TB Prevention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3.3 Infection Prevention and Control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ru-KZ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54,404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ru-KZ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(18,961)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ru-KZ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35,443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>
                        <a:buNone/>
                      </a:pPr>
                      <a:r>
                        <a:rPr lang="ru-KZ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-35%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71284173"/>
                  </a:ext>
                </a:extLst>
              </a:tr>
              <a:tr h="344470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Module 4: Key and vulnerable populations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4.1 Key and vulnerable populations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ru-KZ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1,590,047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ru-KZ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135,368 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ru-KZ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1,725,415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>
                        <a:buNone/>
                      </a:pPr>
                      <a:r>
                        <a:rPr lang="ru-KZ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33641029"/>
                  </a:ext>
                </a:extLst>
              </a:tr>
              <a:tr h="545409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Module 5: Removing human rights and gender related barriers to TB services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5.1 Eliminating TB-related stigma and discrimination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ru-KZ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58,339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ru-KZ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(58,339)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ru-KZ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>
                        <a:buNone/>
                      </a:pPr>
                      <a:r>
                        <a:rPr lang="ru-KZ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-100%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18801298"/>
                  </a:ext>
                </a:extLst>
              </a:tr>
              <a:tr h="545409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Module 5: Removing human rights and gender related barriers to TB services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5.2 Monitoring and reforming policies, regulations, and laws &amp; Community mobilization and advocacy, including support to TB survivor-led groups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ru-KZ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206,700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ru-KZ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(10,636)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ru-KZ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196,064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>
                        <a:buNone/>
                      </a:pPr>
                      <a:r>
                        <a:rPr lang="ru-KZ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-5%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3850911"/>
                  </a:ext>
                </a:extLst>
              </a:tr>
              <a:tr h="545409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Module 6 RSSH: Health Sector Planning and Governance for Integrated People- centered Services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6.1 Integration/coordination across disease programs and at the service delivery level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ru-KZ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422,746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ru-K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(85,801)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ru-KZ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336,945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>
                        <a:buNone/>
                      </a:pPr>
                      <a:r>
                        <a:rPr lang="ru-KZ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-20%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28570777"/>
                  </a:ext>
                </a:extLst>
              </a:tr>
              <a:tr h="545409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Module 7: RSSH: Monitoring and Evaluation (M&amp;E) systems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7.1 Data quality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ru-KZ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356,024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ru-KZ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  (35,928)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ru-KZ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320,096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>
                        <a:buNone/>
                      </a:pPr>
                      <a:r>
                        <a:rPr lang="ru-KZ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-10%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92993786"/>
                  </a:ext>
                </a:extLst>
              </a:tr>
              <a:tr h="344470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US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Grant management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8.1 Grant management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ru-KZ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1,177,212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ru-KZ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             (335,805)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ru-KZ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841,407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>
                        <a:buNone/>
                      </a:pPr>
                      <a:r>
                        <a:rPr lang="ru-KZ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-29%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47671729"/>
                  </a:ext>
                </a:extLst>
              </a:tr>
              <a:tr h="373175">
                <a:tc>
                  <a:txBody>
                    <a:bodyPr/>
                    <a:lstStyle/>
                    <a:p>
                      <a:pPr algn="ctr" rtl="0" fontAlgn="b">
                        <a:buNone/>
                      </a:pPr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Total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algn="ctr" rtl="0" fontAlgn="b">
                        <a:buNone/>
                      </a:pP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ru-K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ru-KZ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7,422,983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algn="r" fontAlgn="b">
                        <a:buNone/>
                      </a:pPr>
                      <a:endParaRPr lang="ru-KZ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KZ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   (1,193,504)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b">
                        <a:buNone/>
                      </a:pPr>
                      <a:endParaRPr lang="ru-KZ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ru-KZ" sz="1200" b="1" i="0" u="none" strike="noStrike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</a:rPr>
                        <a:t>6,229,479</a:t>
                      </a:r>
                      <a:endParaRPr lang="ru-RU" sz="1200" b="1" i="0" u="none" strike="noStrike" dirty="0">
                        <a:solidFill>
                          <a:srgbClr val="C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algn="r" fontAlgn="b">
                        <a:buNone/>
                      </a:pPr>
                      <a:endParaRPr lang="ru-KZ" sz="1200" b="1" i="0" u="none" strike="noStrike" dirty="0">
                        <a:solidFill>
                          <a:srgbClr val="C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>
                        <a:buNone/>
                      </a:pPr>
                      <a:r>
                        <a:rPr lang="ru-KZ" sz="1200" b="1" i="0" u="none" strike="noStrike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</a:rPr>
                        <a:t>-16%</a:t>
                      </a:r>
                      <a:endParaRPr lang="ru-RU" sz="1200" b="1" i="0" u="none" strike="noStrike" dirty="0">
                        <a:solidFill>
                          <a:srgbClr val="C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algn="ctr" rtl="0" fontAlgn="b">
                        <a:buNone/>
                      </a:pPr>
                      <a:endParaRPr lang="ru-KZ" sz="1200" b="1" i="0" u="none" strike="noStrike" dirty="0">
                        <a:solidFill>
                          <a:srgbClr val="C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527661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842404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9142D6-D2B7-4CE8-5E3D-CC2B4FFEFE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E52189F-FA55-6BF0-8F2B-73C1A3E4E1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505" y="116632"/>
            <a:ext cx="8856984" cy="360040"/>
          </a:xfrm>
          <a:solidFill>
            <a:srgbClr val="254061"/>
          </a:solidFill>
        </p:spPr>
        <p:txBody>
          <a:bodyPr>
            <a:noAutofit/>
          </a:bodyPr>
          <a:lstStyle/>
          <a:p>
            <a:pPr algn="ctr"/>
            <a:r>
              <a:rPr lang="ru-RU" sz="2000" b="1" dirty="0">
                <a:solidFill>
                  <a:srgbClr val="FFFF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Детализация сокращения на 16,0%бюджета 2026-2028гг.</a:t>
            </a:r>
            <a:endParaRPr lang="ru-KZ" sz="2000" b="1" dirty="0">
              <a:solidFill>
                <a:srgbClr val="FFFF6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Таблица 3">
            <a:extLst>
              <a:ext uri="{FF2B5EF4-FFF2-40B4-BE49-F238E27FC236}">
                <a16:creationId xmlns:a16="http://schemas.microsoft.com/office/drawing/2014/main" id="{653847BF-54CB-3281-6C29-910827066D5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0569797"/>
              </p:ext>
            </p:extLst>
          </p:nvPr>
        </p:nvGraphicFramePr>
        <p:xfrm>
          <a:off x="134757" y="548680"/>
          <a:ext cx="8975375" cy="5760638"/>
        </p:xfrm>
        <a:graphic>
          <a:graphicData uri="http://schemas.openxmlformats.org/drawingml/2006/table">
            <a:tbl>
              <a:tblPr/>
              <a:tblGrid>
                <a:gridCol w="785700">
                  <a:extLst>
                    <a:ext uri="{9D8B030D-6E8A-4147-A177-3AD203B41FA5}">
                      <a16:colId xmlns:a16="http://schemas.microsoft.com/office/drawing/2014/main" val="4065682393"/>
                    </a:ext>
                  </a:extLst>
                </a:gridCol>
                <a:gridCol w="5118955">
                  <a:extLst>
                    <a:ext uri="{9D8B030D-6E8A-4147-A177-3AD203B41FA5}">
                      <a16:colId xmlns:a16="http://schemas.microsoft.com/office/drawing/2014/main" val="3585261386"/>
                    </a:ext>
                  </a:extLst>
                </a:gridCol>
                <a:gridCol w="1198512">
                  <a:extLst>
                    <a:ext uri="{9D8B030D-6E8A-4147-A177-3AD203B41FA5}">
                      <a16:colId xmlns:a16="http://schemas.microsoft.com/office/drawing/2014/main" val="2062696909"/>
                    </a:ext>
                  </a:extLst>
                </a:gridCol>
                <a:gridCol w="1872208">
                  <a:extLst>
                    <a:ext uri="{9D8B030D-6E8A-4147-A177-3AD203B41FA5}">
                      <a16:colId xmlns:a16="http://schemas.microsoft.com/office/drawing/2014/main" val="1300872703"/>
                    </a:ext>
                  </a:extLst>
                </a:gridCol>
              </a:tblGrid>
              <a:tr h="332094"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№ задачи</a:t>
                      </a:r>
                    </a:p>
                  </a:txBody>
                  <a:tcPr marL="4649" marR="4649" marT="46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Наименование задачи</a:t>
                      </a:r>
                    </a:p>
                  </a:txBody>
                  <a:tcPr marL="4649" marR="4649" marT="46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Сокращения </a:t>
                      </a:r>
                    </a:p>
                  </a:txBody>
                  <a:tcPr marL="4649" marR="4649" marT="46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Пояснения</a:t>
                      </a:r>
                    </a:p>
                  </a:txBody>
                  <a:tcPr marL="4649" marR="4649" marT="46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15822302"/>
                  </a:ext>
                </a:extLst>
              </a:tr>
              <a:tr h="332094">
                <a:tc>
                  <a:txBody>
                    <a:bodyPr/>
                    <a:lstStyle/>
                    <a:p>
                      <a:pPr algn="l" fontAlgn="t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1.1.1</a:t>
                      </a:r>
                    </a:p>
                  </a:txBody>
                  <a:tcPr marL="4649" marR="4649" marT="46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Внедрение автоматизированного обнаружения (САПР) с использованием искусственного интеллекта для скрининга туберкулеза и заболеваний легких в пилотных регионах</a:t>
                      </a:r>
                    </a:p>
                  </a:txBody>
                  <a:tcPr marL="4649" marR="4649" marT="46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-78,746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b">
                        <a:buNone/>
                      </a:pPr>
                      <a:endParaRPr lang="ru-KZ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22" marR="4422" marT="442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Уменьшение на 1 аппарат САД (с 10 до 9)</a:t>
                      </a:r>
                    </a:p>
                  </a:txBody>
                  <a:tcPr marL="4649" marR="4649" marT="46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94150609"/>
                  </a:ext>
                </a:extLst>
              </a:tr>
              <a:tr h="446583">
                <a:tc>
                  <a:txBody>
                    <a:bodyPr/>
                    <a:lstStyle/>
                    <a:p>
                      <a:pPr algn="l" fontAlgn="t"/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1.2.1</a:t>
                      </a:r>
                    </a:p>
                    <a:p>
                      <a:pPr algn="l" fontAlgn="t"/>
                      <a:endParaRPr lang="ru-KZ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649" marR="4649" marT="46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Закупка противотуберкулезных препаратов для 4- х мес. краткосрочного лечения ЛЧ ТБ</a:t>
                      </a:r>
                    </a:p>
                    <a:p>
                      <a:pPr marL="0" marR="0" lvl="0" indent="0" algn="l" defTabSz="6858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(настоятельная рекомендация ГФ)</a:t>
                      </a:r>
                    </a:p>
                  </a:txBody>
                  <a:tcPr marL="4649" marR="4649" marT="46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-204,630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b">
                        <a:buNone/>
                      </a:pP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22" marR="4422" marT="442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Полное исключение активности</a:t>
                      </a:r>
                    </a:p>
                    <a:p>
                      <a:pPr algn="l" fontAlgn="b"/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49" marR="4649" marT="46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31769086"/>
                  </a:ext>
                </a:extLst>
              </a:tr>
              <a:tr h="495648">
                <a:tc>
                  <a:txBody>
                    <a:bodyPr/>
                    <a:lstStyle/>
                    <a:p>
                      <a:pPr algn="l" fontAlgn="t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1.2.</a:t>
                      </a:r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</a:t>
                      </a:r>
                      <a:endParaRPr lang="ru-KZ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649" marR="4649" marT="46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Региональное обучение по новым схемам лечения лекарственно-чувствительного туберкулеза</a:t>
                      </a:r>
                    </a:p>
                    <a:p>
                      <a:pPr algn="l" fontAlgn="b"/>
                      <a:endParaRPr lang="ru-RU" sz="1000" b="1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49" marR="4649" marT="46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-43,767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b">
                        <a:buNone/>
                      </a:pPr>
                      <a:endParaRPr lang="ru-KZ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22" marR="4422" marT="442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Полное исключение активности</a:t>
                      </a:r>
                    </a:p>
                    <a:p>
                      <a:pPr algn="l" fontAlgn="b"/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49" marR="4649" marT="46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67949786"/>
                  </a:ext>
                </a:extLst>
              </a:tr>
              <a:tr h="332094">
                <a:tc>
                  <a:txBody>
                    <a:bodyPr/>
                    <a:lstStyle/>
                    <a:p>
                      <a:pPr algn="l" fontAlgn="t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1.2.4</a:t>
                      </a:r>
                    </a:p>
                  </a:txBody>
                  <a:tcPr marL="4649" marR="4649" marT="46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Ознакомительная поездка по новым схемам лечения туберкулеза и их более широкой интеграции</a:t>
                      </a:r>
                    </a:p>
                  </a:txBody>
                  <a:tcPr marL="4649" marR="4649" marT="46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-34,800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b">
                        <a:buNone/>
                      </a:pPr>
                      <a:endParaRPr lang="ru-KZ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22" marR="4422" marT="442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Полное исключение активности</a:t>
                      </a:r>
                    </a:p>
                    <a:p>
                      <a:pPr algn="l" fontAlgn="b"/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49" marR="4649" marT="46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11554094"/>
                  </a:ext>
                </a:extLst>
              </a:tr>
              <a:tr h="332094">
                <a:tc>
                  <a:txBody>
                    <a:bodyPr/>
                    <a:lstStyle/>
                    <a:p>
                      <a:pPr algn="l" fontAlgn="t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2.1.2</a:t>
                      </a:r>
                    </a:p>
                  </a:txBody>
                  <a:tcPr marL="4649" marR="4649" marT="46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Послепродажное обслуживание, техническое обслуживание, калибровка и ремонт приборов </a:t>
                      </a:r>
                      <a:r>
                        <a:rPr lang="ru-RU" sz="10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GeneXpert</a:t>
                      </a:r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ru-RU" sz="1000" b="1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(настоятельная рекомендация ГФ)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49" marR="4649" marT="46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F00FF"/>
                          </a:highlight>
                          <a:latin typeface="Calibri" panose="020F0502020204030204" pitchFamily="34" charset="0"/>
                        </a:rPr>
                        <a:t>-188,162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highlight>
                          <a:srgbClr val="FF00FF"/>
                        </a:highlight>
                        <a:latin typeface="Calibri" panose="020F0502020204030204" pitchFamily="34" charset="0"/>
                      </a:endParaRPr>
                    </a:p>
                    <a:p>
                      <a:pPr algn="ctr" fontAlgn="b">
                        <a:buNone/>
                      </a:pPr>
                      <a:endParaRPr lang="ru-KZ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22" marR="4422" marT="442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Исключили финансирование пол года 2027 и полный 2028 </a:t>
                      </a:r>
                    </a:p>
                  </a:txBody>
                  <a:tcPr marL="4649" marR="4649" marT="46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91057585"/>
                  </a:ext>
                </a:extLst>
              </a:tr>
              <a:tr h="332094">
                <a:tc>
                  <a:txBody>
                    <a:bodyPr/>
                    <a:lstStyle/>
                    <a:p>
                      <a:pPr algn="l" fontAlgn="t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2.1.5</a:t>
                      </a:r>
                    </a:p>
                  </a:txBody>
                  <a:tcPr marL="4649" marR="4649" marT="46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Закупка системы управления микробиологическими данными BD </a:t>
                      </a:r>
                      <a:r>
                        <a:rPr lang="ru-RU" sz="10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EpiCenter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l" fontAlgn="b"/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49" marR="4649" marT="46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-31,891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b">
                        <a:buNone/>
                      </a:pPr>
                      <a:endParaRPr lang="ru-KZ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22" marR="4422" marT="442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Вместо 19, сокращен закуп до 14.</a:t>
                      </a:r>
                    </a:p>
                  </a:txBody>
                  <a:tcPr marL="4649" marR="4649" marT="46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61269702"/>
                  </a:ext>
                </a:extLst>
              </a:tr>
              <a:tr h="332094">
                <a:tc>
                  <a:txBody>
                    <a:bodyPr/>
                    <a:lstStyle/>
                    <a:p>
                      <a:pPr algn="l" fontAlgn="t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3.1.3</a:t>
                      </a:r>
                    </a:p>
                  </a:txBody>
                  <a:tcPr marL="4649" marR="4649" marT="46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Закупка тестов </a:t>
                      </a: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QuantiFERON-TB Gold Plus (QFT-PLUS)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l" fontAlgn="b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49" marR="4649" marT="46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00FF00"/>
                          </a:highlight>
                          <a:latin typeface="Calibri" panose="020F0502020204030204" pitchFamily="34" charset="0"/>
                        </a:rPr>
                        <a:t>-</a:t>
                      </a:r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F00FF"/>
                          </a:highlight>
                          <a:latin typeface="Calibri" panose="020F0502020204030204" pitchFamily="34" charset="0"/>
                        </a:rPr>
                        <a:t>117,750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highlight>
                          <a:srgbClr val="FF00FF"/>
                        </a:highlight>
                        <a:latin typeface="Calibri" panose="020F0502020204030204" pitchFamily="34" charset="0"/>
                      </a:endParaRPr>
                    </a:p>
                    <a:p>
                      <a:pPr algn="ctr" fontAlgn="b">
                        <a:buNone/>
                      </a:pPr>
                      <a:endParaRPr lang="ru-KZ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22" marR="4422" marT="442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Полное исключение закупа на 2027 – 2028гг</a:t>
                      </a:r>
                    </a:p>
                  </a:txBody>
                  <a:tcPr marL="4649" marR="4649" marT="46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52072773"/>
                  </a:ext>
                </a:extLst>
              </a:tr>
              <a:tr h="332094">
                <a:tc>
                  <a:txBody>
                    <a:bodyPr/>
                    <a:lstStyle/>
                    <a:p>
                      <a:pPr algn="l" fontAlgn="t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4.1.1</a:t>
                      </a:r>
                    </a:p>
                  </a:txBody>
                  <a:tcPr marL="4649" marR="4649" marT="46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Программа «Малых» грантов для поддержки НПО (1 год -13, 2 год – 8, 3 год  - 5 )</a:t>
                      </a:r>
                    </a:p>
                    <a:p>
                      <a:pPr algn="l" fontAlgn="b"/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649" marR="4649" marT="46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00FF00"/>
                          </a:highlight>
                          <a:latin typeface="Calibri" panose="020F0502020204030204" pitchFamily="34" charset="0"/>
                        </a:rPr>
                        <a:t>208,275</a:t>
                      </a:r>
                    </a:p>
                  </a:txBody>
                  <a:tcPr marL="4422" marR="4422" marT="442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дополнительное финансирование НПО в 2028 г.</a:t>
                      </a:r>
                    </a:p>
                  </a:txBody>
                  <a:tcPr marL="4649" marR="4649" marT="46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76410"/>
                  </a:ext>
                </a:extLst>
              </a:tr>
              <a:tr h="284415">
                <a:tc>
                  <a:txBody>
                    <a:bodyPr/>
                    <a:lstStyle/>
                    <a:p>
                      <a:pPr algn="l" fontAlgn="t"/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4.1.4</a:t>
                      </a:r>
                    </a:p>
                  </a:txBody>
                  <a:tcPr marL="4649" marR="4649" marT="46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Закупка основных средств индивидуальной защиты (СИЗ).</a:t>
                      </a:r>
                    </a:p>
                  </a:txBody>
                  <a:tcPr marL="4649" marR="4649" marT="46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-22,765</a:t>
                      </a:r>
                    </a:p>
                  </a:txBody>
                  <a:tcPr marL="4422" marR="4422" marT="442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Полное исключение активности</a:t>
                      </a:r>
                    </a:p>
                  </a:txBody>
                  <a:tcPr marL="4649" marR="4649" marT="46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61507407"/>
                  </a:ext>
                </a:extLst>
              </a:tr>
              <a:tr h="168543">
                <a:tc>
                  <a:txBody>
                    <a:bodyPr/>
                    <a:lstStyle/>
                    <a:p>
                      <a:pPr algn="l" fontAlgn="t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4.1.6</a:t>
                      </a:r>
                    </a:p>
                  </a:txBody>
                  <a:tcPr marL="4649" marR="4649" marT="46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Разработка и распространение </a:t>
                      </a:r>
                      <a:r>
                        <a:rPr lang="ru-RU" sz="10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ИОМов</a:t>
                      </a:r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, инновационные программы по ТБ для КГН</a:t>
                      </a:r>
                    </a:p>
                  </a:txBody>
                  <a:tcPr marL="4649" marR="4649" marT="46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-18,250</a:t>
                      </a:r>
                    </a:p>
                  </a:txBody>
                  <a:tcPr marL="4422" marR="4422" marT="442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Полное исключение активности</a:t>
                      </a:r>
                    </a:p>
                  </a:txBody>
                  <a:tcPr marL="4649" marR="4649" marT="46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8537972"/>
                  </a:ext>
                </a:extLst>
              </a:tr>
              <a:tr h="168543">
                <a:tc>
                  <a:txBody>
                    <a:bodyPr/>
                    <a:lstStyle/>
                    <a:p>
                      <a:pPr algn="l" fontAlgn="t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5.1.1</a:t>
                      </a:r>
                    </a:p>
                  </a:txBody>
                  <a:tcPr marL="4649" marR="4649" marT="46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Операционное исследование по оценке стигмы, связанной с туберкулезом</a:t>
                      </a:r>
                    </a:p>
                  </a:txBody>
                  <a:tcPr marL="4649" marR="4649" marT="46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-58,339</a:t>
                      </a:r>
                    </a:p>
                  </a:txBody>
                  <a:tcPr marL="4422" marR="4422" marT="442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Полное исключение активности</a:t>
                      </a:r>
                    </a:p>
                  </a:txBody>
                  <a:tcPr marL="4649" marR="4649" marT="46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10056716"/>
                  </a:ext>
                </a:extLst>
              </a:tr>
              <a:tr h="315491">
                <a:tc>
                  <a:txBody>
                    <a:bodyPr/>
                    <a:lstStyle/>
                    <a:p>
                      <a:pPr algn="l" fontAlgn="t"/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5.2.2</a:t>
                      </a:r>
                    </a:p>
                  </a:txBody>
                  <a:tcPr marL="4649" marR="4649" marT="46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Встречи по адвокации с лицами, принимающими решения</a:t>
                      </a:r>
                    </a:p>
                  </a:txBody>
                  <a:tcPr marL="4649" marR="4649" marT="46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859</a:t>
                      </a:r>
                    </a:p>
                  </a:txBody>
                  <a:tcPr marL="4422" marR="4422" marT="442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Увеличено число регионов с 10 до 12</a:t>
                      </a:r>
                    </a:p>
                  </a:txBody>
                  <a:tcPr marL="4649" marR="4649" marT="46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6671130"/>
                  </a:ext>
                </a:extLst>
              </a:tr>
              <a:tr h="315491">
                <a:tc>
                  <a:txBody>
                    <a:bodyPr/>
                    <a:lstStyle/>
                    <a:p>
                      <a:pPr algn="l" fontAlgn="t"/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6.1.1</a:t>
                      </a:r>
                    </a:p>
                  </a:txBody>
                  <a:tcPr marL="4649" marR="4649" marT="46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Поддержка Центра клинического наставничества и повышения квалификации</a:t>
                      </a:r>
                    </a:p>
                  </a:txBody>
                  <a:tcPr marL="4649" marR="4649" marT="46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-32,775</a:t>
                      </a:r>
                    </a:p>
                  </a:txBody>
                  <a:tcPr marL="4422" marR="4422" marT="442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Частичное сокращение поддержки </a:t>
                      </a:r>
                    </a:p>
                  </a:txBody>
                  <a:tcPr marL="4649" marR="4649" marT="46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32862596"/>
                  </a:ext>
                </a:extLst>
              </a:tr>
              <a:tr h="168543">
                <a:tc>
                  <a:txBody>
                    <a:bodyPr/>
                    <a:lstStyle/>
                    <a:p>
                      <a:pPr algn="l" fontAlgn="t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6.1.3</a:t>
                      </a:r>
                    </a:p>
                  </a:txBody>
                  <a:tcPr marL="4649" marR="4649" marT="46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Международная стажировка за рубежом для наставников CFCMAT</a:t>
                      </a:r>
                    </a:p>
                  </a:txBody>
                  <a:tcPr marL="4649" marR="4649" marT="46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-75,060</a:t>
                      </a:r>
                    </a:p>
                  </a:txBody>
                  <a:tcPr marL="4422" marR="4422" marT="442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Полное исключение активности</a:t>
                      </a:r>
                    </a:p>
                  </a:txBody>
                  <a:tcPr marL="4649" marR="4649" marT="46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35025411"/>
                  </a:ext>
                </a:extLst>
              </a:tr>
              <a:tr h="174097">
                <a:tc>
                  <a:txBody>
                    <a:bodyPr/>
                    <a:lstStyle/>
                    <a:p>
                      <a:pPr algn="l" fontAlgn="t"/>
                      <a:r>
                        <a:rPr lang="ru-KZ" sz="9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8.1.1</a:t>
                      </a:r>
                    </a:p>
                  </a:txBody>
                  <a:tcPr marL="4649" marR="4649" marT="46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Зарплата ГРП (в том числе ставок, снижения уровня, налогов и др.)</a:t>
                      </a:r>
                    </a:p>
                  </a:txBody>
                  <a:tcPr marL="4649" marR="4649" marT="46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highlight>
                            <a:srgbClr val="FF00FF"/>
                          </a:highlight>
                          <a:latin typeface="Calibri" panose="020F0502020204030204" pitchFamily="34" charset="0"/>
                        </a:rPr>
                        <a:t>299,126</a:t>
                      </a:r>
                    </a:p>
                  </a:txBody>
                  <a:tcPr marL="4422" marR="4422" marT="442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Сокращение сотрудников </a:t>
                      </a:r>
                    </a:p>
                  </a:txBody>
                  <a:tcPr marL="4649" marR="4649" marT="46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02427528"/>
                  </a:ext>
                </a:extLst>
              </a:tr>
              <a:tr h="284415">
                <a:tc>
                  <a:txBody>
                    <a:bodyPr/>
                    <a:lstStyle/>
                    <a:p>
                      <a:pPr algn="l" fontAlgn="t"/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/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8.1.3</a:t>
                      </a:r>
                    </a:p>
                  </a:txBody>
                  <a:tcPr marL="4649" marR="4649" marT="46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Прочие </a:t>
                      </a:r>
                      <a:r>
                        <a:rPr lang="ru-RU" sz="10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адм</a:t>
                      </a:r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расходы </a:t>
                      </a:r>
                    </a:p>
                  </a:txBody>
                  <a:tcPr marL="4649" marR="4649" marT="46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-37,270</a:t>
                      </a:r>
                    </a:p>
                  </a:txBody>
                  <a:tcPr marL="4422" marR="4422" marT="442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Сокращение на страхов. имущества и развитие персонала</a:t>
                      </a:r>
                    </a:p>
                  </a:txBody>
                  <a:tcPr marL="4649" marR="4649" marT="46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60722803"/>
                  </a:ext>
                </a:extLst>
              </a:tr>
              <a:tr h="315491">
                <a:tc>
                  <a:txBody>
                    <a:bodyPr/>
                    <a:lstStyle/>
                    <a:p>
                      <a:pPr algn="l" fontAlgn="b"/>
                      <a:r>
                        <a:rPr lang="ru-K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649" marR="4649" marT="46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Чистое влияние от смена бюджетного курса</a:t>
                      </a:r>
                    </a:p>
                  </a:txBody>
                  <a:tcPr marL="4649" marR="4649" marT="46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ru-KZ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-159,308</a:t>
                      </a:r>
                    </a:p>
                  </a:txBody>
                  <a:tcPr marL="4422" marR="4422" marT="442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Изменение бюджетного курса с  483.47 на 495.03</a:t>
                      </a:r>
                    </a:p>
                  </a:txBody>
                  <a:tcPr marL="4649" marR="4649" marT="46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2632889"/>
                  </a:ext>
                </a:extLst>
              </a:tr>
              <a:tr h="298720">
                <a:tc>
                  <a:txBody>
                    <a:bodyPr/>
                    <a:lstStyle/>
                    <a:p>
                      <a:pPr algn="l" fontAlgn="b"/>
                      <a:r>
                        <a:rPr lang="ru-KZ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649" marR="4649" marT="46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KZ" sz="12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r>
                        <a:rPr lang="ru-RU" sz="12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ИТОГО</a:t>
                      </a:r>
                    </a:p>
                  </a:txBody>
                  <a:tcPr marL="4649" marR="4649" marT="46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ru-KZ" sz="11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-1,193,504</a:t>
                      </a:r>
                      <a:endParaRPr lang="ru-RU" sz="1100" b="1" i="0" u="none" strike="noStrike" dirty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22" marR="4422" marT="442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K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649" marR="4649" marT="46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3185165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259103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700807"/>
            <a:ext cx="8712968" cy="2448273"/>
          </a:xfrm>
          <a:solidFill>
            <a:srgbClr val="002060"/>
          </a:solidFill>
        </p:spPr>
        <p:txBody>
          <a:bodyPr>
            <a:normAutofit/>
          </a:bodyPr>
          <a:lstStyle/>
          <a:p>
            <a:pPr marL="82296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sz="4400" b="1" dirty="0">
              <a:solidFill>
                <a:schemeClr val="tx2">
                  <a:lumMod val="75000"/>
                </a:schemeClr>
              </a:solidFill>
            </a:endParaRPr>
          </a:p>
          <a:p>
            <a:pPr marL="82296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4400" b="1" dirty="0">
                <a:solidFill>
                  <a:srgbClr val="FFFF00"/>
                </a:solidFill>
              </a:rPr>
              <a:t>         Благодарю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3034584390"/>
      </p:ext>
    </p:extLst>
  </p:cSld>
  <p:clrMapOvr>
    <a:masterClrMapping/>
  </p:clrMapOvr>
</p:sld>
</file>

<file path=ppt/theme/theme1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8683</TotalTime>
  <Words>1031</Words>
  <Application>Microsoft Office PowerPoint</Application>
  <PresentationFormat>On-screen Show (4:3)</PresentationFormat>
  <Paragraphs>239</Paragraphs>
  <Slides>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6</vt:i4>
      </vt:variant>
    </vt:vector>
  </HeadingPairs>
  <TitlesOfParts>
    <vt:vector size="14" baseType="lpstr">
      <vt:lpstr>Arial</vt:lpstr>
      <vt:lpstr>Calibri</vt:lpstr>
      <vt:lpstr>Calibri Light</vt:lpstr>
      <vt:lpstr>Times New Roman</vt:lpstr>
      <vt:lpstr>Wingdings 2</vt:lpstr>
      <vt:lpstr>2_Тема Office</vt:lpstr>
      <vt:lpstr>Office Theme</vt:lpstr>
      <vt:lpstr>Тема Office</vt:lpstr>
      <vt:lpstr>         Обновленные мероприятия и бюджет заявки в ГФСТМ по компоненту  «Туберкулез» в Казахстане на 2026 -2028 годы.     </vt:lpstr>
      <vt:lpstr>Проект заявки в ГФ по ТБ в РК на 2026-2028 гг.</vt:lpstr>
      <vt:lpstr>Модули по финансовому распределению</vt:lpstr>
      <vt:lpstr>Сокращение по модулям и задачам  на 16%</vt:lpstr>
      <vt:lpstr>Детализация сокращения на 16,0%бюджета 2026-2028гг.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Эффективность   противотуберкулезной Программы в Республике Казахстан</dc:title>
  <dc:creator>Яна Бесстрашнова</dc:creator>
  <cp:lastModifiedBy>Ryssaldy Demeuova</cp:lastModifiedBy>
  <cp:revision>783</cp:revision>
  <cp:lastPrinted>2025-06-09T08:54:15Z</cp:lastPrinted>
  <dcterms:created xsi:type="dcterms:W3CDTF">2013-01-23T10:14:42Z</dcterms:created>
  <dcterms:modified xsi:type="dcterms:W3CDTF">2025-09-08T08:52:16Z</dcterms:modified>
</cp:coreProperties>
</file>